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7" r:id="rId2"/>
    <p:sldId id="258" r:id="rId3"/>
    <p:sldId id="259" r:id="rId4"/>
    <p:sldId id="260" r:id="rId5"/>
    <p:sldId id="261" r:id="rId6"/>
    <p:sldId id="262" r:id="rId7"/>
    <p:sldId id="305" r:id="rId8"/>
    <p:sldId id="266" r:id="rId9"/>
    <p:sldId id="267" r:id="rId10"/>
    <p:sldId id="268" r:id="rId11"/>
    <p:sldId id="270" r:id="rId12"/>
    <p:sldId id="269" r:id="rId13"/>
    <p:sldId id="271" r:id="rId14"/>
    <p:sldId id="278" r:id="rId15"/>
    <p:sldId id="272" r:id="rId16"/>
    <p:sldId id="273" r:id="rId17"/>
    <p:sldId id="274" r:id="rId18"/>
    <p:sldId id="275" r:id="rId19"/>
    <p:sldId id="279" r:id="rId20"/>
    <p:sldId id="280" r:id="rId21"/>
    <p:sldId id="281" r:id="rId22"/>
    <p:sldId id="276" r:id="rId23"/>
    <p:sldId id="282" r:id="rId24"/>
    <p:sldId id="283" r:id="rId25"/>
    <p:sldId id="284" r:id="rId26"/>
    <p:sldId id="285" r:id="rId27"/>
    <p:sldId id="277" r:id="rId28"/>
    <p:sldId id="286" r:id="rId29"/>
    <p:sldId id="287" r:id="rId30"/>
    <p:sldId id="288" r:id="rId31"/>
    <p:sldId id="289" r:id="rId32"/>
    <p:sldId id="263" r:id="rId33"/>
    <p:sldId id="290" r:id="rId34"/>
    <p:sldId id="291" r:id="rId35"/>
    <p:sldId id="292" r:id="rId36"/>
    <p:sldId id="293" r:id="rId37"/>
    <p:sldId id="264" r:id="rId38"/>
    <p:sldId id="294" r:id="rId39"/>
    <p:sldId id="295" r:id="rId40"/>
    <p:sldId id="296" r:id="rId41"/>
    <p:sldId id="297" r:id="rId42"/>
    <p:sldId id="298" r:id="rId43"/>
    <p:sldId id="299" r:id="rId44"/>
    <p:sldId id="300" r:id="rId45"/>
    <p:sldId id="301" r:id="rId46"/>
    <p:sldId id="302" r:id="rId47"/>
    <p:sldId id="303" r:id="rId48"/>
    <p:sldId id="304" r:id="rId49"/>
    <p:sldId id="307" r:id="rId50"/>
    <p:sldId id="306"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3" userDrawn="1">
          <p15:clr>
            <a:srgbClr val="A4A3A4"/>
          </p15:clr>
        </p15:guide>
        <p15:guide id="2" pos="39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E9F4D"/>
    <a:srgbClr val="00D4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77"/>
    <p:restoredTop sz="94729"/>
  </p:normalViewPr>
  <p:slideViewPr>
    <p:cSldViewPr snapToGrid="0" snapToObjects="1" showGuides="1">
      <p:cViewPr varScale="1">
        <p:scale>
          <a:sx n="95" d="100"/>
          <a:sy n="95" d="100"/>
        </p:scale>
        <p:origin x="192" y="376"/>
      </p:cViewPr>
      <p:guideLst>
        <p:guide orient="horz" pos="3113"/>
        <p:guide pos="3908"/>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20soi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20soi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mariesanglerat/Desktop/Questionnaire%20ADHYS/Base%20de%20donnee%20questionnaire%20Adhys%204%20jui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juin.xlsx]1er confinement Sollicitation!Tableau croisé dynamique50</c:name>
    <c:fmtId val="6"/>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3.2276738690836353E-2"/>
          <c:y val="2.9897062295826018E-2"/>
          <c:w val="0.77101563910253845"/>
          <c:h val="0.89775722596694041"/>
        </c:manualLayout>
      </c:layout>
      <c:barChart>
        <c:barDir val="col"/>
        <c:grouping val="clustered"/>
        <c:varyColors val="0"/>
        <c:ser>
          <c:idx val="0"/>
          <c:order val="0"/>
          <c:tx>
            <c:strRef>
              <c:f>'1er confinement Sollicitation'!$B$3:$B$4</c:f>
              <c:strCache>
                <c:ptCount val="1"/>
                <c:pt idx="0">
                  <c:v>Pas de sollicitation en lien avec la crise sanitaire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'1er confinement Sollicitation'!$A$5:$A$9</c:f>
              <c:strCache>
                <c:ptCount val="4"/>
                <c:pt idx="0">
                  <c:v>Encadrement</c:v>
                </c:pt>
                <c:pt idx="1">
                  <c:v>Médecine de prévention</c:v>
                </c:pt>
                <c:pt idx="2">
                  <c:v>Membre de CHSCT ou CSE</c:v>
                </c:pt>
                <c:pt idx="3">
                  <c:v>Préventeur</c:v>
                </c:pt>
              </c:strCache>
            </c:strRef>
          </c:cat>
          <c:val>
            <c:numRef>
              <c:f>'1er confinement Sollicitation'!$B$5:$B$9</c:f>
              <c:numCache>
                <c:formatCode>General</c:formatCode>
                <c:ptCount val="4"/>
                <c:pt idx="0">
                  <c:v>1</c:v>
                </c:pt>
                <c:pt idx="1">
                  <c:v>1</c:v>
                </c:pt>
                <c:pt idx="2">
                  <c:v>1</c:v>
                </c:pt>
                <c:pt idx="3">
                  <c:v>15</c:v>
                </c:pt>
              </c:numCache>
            </c:numRef>
          </c:val>
          <c:extLst>
            <c:ext xmlns:c16="http://schemas.microsoft.com/office/drawing/2014/chart" uri="{C3380CC4-5D6E-409C-BE32-E72D297353CC}">
              <c16:uniqueId val="{00000000-8FC3-424C-87F0-29884D64B604}"/>
            </c:ext>
          </c:extLst>
        </c:ser>
        <c:ser>
          <c:idx val="1"/>
          <c:order val="1"/>
          <c:tx>
            <c:strRef>
              <c:f>'1er confinement Sollicitation'!$C$3:$C$4</c:f>
              <c:strCache>
                <c:ptCount val="1"/>
                <c:pt idx="0">
                  <c:v>Sollicitation pour application des directives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'1er confinement Sollicitation'!$A$5:$A$9</c:f>
              <c:strCache>
                <c:ptCount val="4"/>
                <c:pt idx="0">
                  <c:v>Encadrement</c:v>
                </c:pt>
                <c:pt idx="1">
                  <c:v>Médecine de prévention</c:v>
                </c:pt>
                <c:pt idx="2">
                  <c:v>Membre de CHSCT ou CSE</c:v>
                </c:pt>
                <c:pt idx="3">
                  <c:v>Préventeur</c:v>
                </c:pt>
              </c:strCache>
            </c:strRef>
          </c:cat>
          <c:val>
            <c:numRef>
              <c:f>'1er confinement Sollicitation'!$C$5:$C$9</c:f>
              <c:numCache>
                <c:formatCode>General</c:formatCode>
                <c:ptCount val="4"/>
                <c:pt idx="0">
                  <c:v>3</c:v>
                </c:pt>
                <c:pt idx="1">
                  <c:v>5</c:v>
                </c:pt>
                <c:pt idx="2">
                  <c:v>9</c:v>
                </c:pt>
                <c:pt idx="3">
                  <c:v>41</c:v>
                </c:pt>
              </c:numCache>
            </c:numRef>
          </c:val>
          <c:extLst>
            <c:ext xmlns:c16="http://schemas.microsoft.com/office/drawing/2014/chart" uri="{C3380CC4-5D6E-409C-BE32-E72D297353CC}">
              <c16:uniqueId val="{00000001-8FC3-424C-87F0-29884D64B604}"/>
            </c:ext>
          </c:extLst>
        </c:ser>
        <c:ser>
          <c:idx val="2"/>
          <c:order val="2"/>
          <c:tx>
            <c:strRef>
              <c:f>'1er confinement Sollicitation'!$D$3:$D$4</c:f>
              <c:strCache>
                <c:ptCount val="1"/>
                <c:pt idx="0">
                  <c:v>Sollocitation pour élaboration et accompagnement des directives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'1er confinement Sollicitation'!$A$5:$A$9</c:f>
              <c:strCache>
                <c:ptCount val="4"/>
                <c:pt idx="0">
                  <c:v>Encadrement</c:v>
                </c:pt>
                <c:pt idx="1">
                  <c:v>Médecine de prévention</c:v>
                </c:pt>
                <c:pt idx="2">
                  <c:v>Membre de CHSCT ou CSE</c:v>
                </c:pt>
                <c:pt idx="3">
                  <c:v>Préventeur</c:v>
                </c:pt>
              </c:strCache>
            </c:strRef>
          </c:cat>
          <c:val>
            <c:numRef>
              <c:f>'1er confinement Sollicitation'!$D$5:$D$9</c:f>
              <c:numCache>
                <c:formatCode>General</c:formatCode>
                <c:ptCount val="4"/>
                <c:pt idx="0">
                  <c:v>2</c:v>
                </c:pt>
                <c:pt idx="1">
                  <c:v>4</c:v>
                </c:pt>
                <c:pt idx="2">
                  <c:v>1</c:v>
                </c:pt>
                <c:pt idx="3">
                  <c:v>27</c:v>
                </c:pt>
              </c:numCache>
            </c:numRef>
          </c:val>
          <c:extLst>
            <c:ext xmlns:c16="http://schemas.microsoft.com/office/drawing/2014/chart" uri="{C3380CC4-5D6E-409C-BE32-E72D297353CC}">
              <c16:uniqueId val="{00000002-8FC3-424C-87F0-29884D64B604}"/>
            </c:ext>
          </c:extLst>
        </c:ser>
        <c:dLbls>
          <c:dLblPos val="outEnd"/>
          <c:showLegendKey val="0"/>
          <c:showVal val="1"/>
          <c:showCatName val="0"/>
          <c:showSerName val="0"/>
          <c:showPercent val="0"/>
          <c:showBubbleSize val="0"/>
        </c:dLbls>
        <c:gapWidth val="219"/>
        <c:overlap val="-27"/>
        <c:axId val="1236941967"/>
        <c:axId val="1236943615"/>
      </c:barChart>
      <c:catAx>
        <c:axId val="1236941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236943615"/>
        <c:crosses val="autoZero"/>
        <c:auto val="1"/>
        <c:lblAlgn val="ctr"/>
        <c:lblOffset val="100"/>
        <c:noMultiLvlLbl val="0"/>
      </c:catAx>
      <c:valAx>
        <c:axId val="12369436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236941967"/>
        <c:crosses val="autoZero"/>
        <c:crossBetween val="between"/>
      </c:valAx>
      <c:spPr>
        <a:noFill/>
        <a:ln>
          <a:noFill/>
        </a:ln>
        <a:effectLst/>
      </c:spPr>
    </c:plotArea>
    <c:legend>
      <c:legendPos val="r"/>
      <c:layout>
        <c:manualLayout>
          <c:xMode val="edge"/>
          <c:yMode val="edge"/>
          <c:x val="0.7790676723029788"/>
          <c:y val="0"/>
          <c:w val="0.21935303895225997"/>
          <c:h val="0.5778311375782226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 soir.xlsx]2eme Confinment Sollicitation!Tableau croisé dynamique51</c:name>
    <c:fmtId val="10"/>
  </c:pivotSource>
  <c:chart>
    <c:autoTitleDeleted val="0"/>
    <c:pivotFmts>
      <c:pivotFmt>
        <c:idx val="0"/>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2"/>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3"/>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4"/>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2"/>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3"/>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4"/>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2"/>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3"/>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4"/>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3.5225875317117392E-2"/>
          <c:y val="1.5737878753694472E-2"/>
          <c:w val="0.59058656665131348"/>
          <c:h val="0.8705349367145726"/>
        </c:manualLayout>
      </c:layout>
      <c:barChart>
        <c:barDir val="col"/>
        <c:grouping val="clustered"/>
        <c:varyColors val="0"/>
        <c:ser>
          <c:idx val="0"/>
          <c:order val="0"/>
          <c:tx>
            <c:strRef>
              <c:f>'2eme Confinment Sollicitation'!$B$3:$B$4</c:f>
              <c:strCache>
                <c:ptCount val="1"/>
                <c:pt idx="0">
                  <c:v>Amélioration et implication de l' organisation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'2eme Confinment Sollicitation'!$A$5:$A$9</c:f>
              <c:strCache>
                <c:ptCount val="4"/>
                <c:pt idx="0">
                  <c:v>Encadrement</c:v>
                </c:pt>
                <c:pt idx="1">
                  <c:v>Médecine de prévention</c:v>
                </c:pt>
                <c:pt idx="2">
                  <c:v>Membre de CHSCT ou CSE</c:v>
                </c:pt>
                <c:pt idx="3">
                  <c:v>Préventeur</c:v>
                </c:pt>
              </c:strCache>
            </c:strRef>
          </c:cat>
          <c:val>
            <c:numRef>
              <c:f>'2eme Confinment Sollicitation'!$B$5:$B$9</c:f>
              <c:numCache>
                <c:formatCode>General</c:formatCode>
                <c:ptCount val="4"/>
                <c:pt idx="0">
                  <c:v>2</c:v>
                </c:pt>
                <c:pt idx="2">
                  <c:v>2</c:v>
                </c:pt>
                <c:pt idx="3">
                  <c:v>10</c:v>
                </c:pt>
              </c:numCache>
            </c:numRef>
          </c:val>
          <c:extLst>
            <c:ext xmlns:c16="http://schemas.microsoft.com/office/drawing/2014/chart" uri="{C3380CC4-5D6E-409C-BE32-E72D297353CC}">
              <c16:uniqueId val="{00000000-DE52-274F-8BBE-58B4C00075DA}"/>
            </c:ext>
          </c:extLst>
        </c:ser>
        <c:ser>
          <c:idx val="1"/>
          <c:order val="1"/>
          <c:tx>
            <c:strRef>
              <c:f>'2eme Confinment Sollicitation'!$C$3:$C$4</c:f>
              <c:strCache>
                <c:ptCount val="1"/>
                <c:pt idx="0">
                  <c:v>Dégradation activité pas de soutien</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'2eme Confinment Sollicitation'!$A$5:$A$9</c:f>
              <c:strCache>
                <c:ptCount val="4"/>
                <c:pt idx="0">
                  <c:v>Encadrement</c:v>
                </c:pt>
                <c:pt idx="1">
                  <c:v>Médecine de prévention</c:v>
                </c:pt>
                <c:pt idx="2">
                  <c:v>Membre de CHSCT ou CSE</c:v>
                </c:pt>
                <c:pt idx="3">
                  <c:v>Préventeur</c:v>
                </c:pt>
              </c:strCache>
            </c:strRef>
          </c:cat>
          <c:val>
            <c:numRef>
              <c:f>'2eme Confinment Sollicitation'!$C$5:$C$9</c:f>
              <c:numCache>
                <c:formatCode>General</c:formatCode>
                <c:ptCount val="4"/>
                <c:pt idx="0">
                  <c:v>1</c:v>
                </c:pt>
                <c:pt idx="2">
                  <c:v>1</c:v>
                </c:pt>
                <c:pt idx="3">
                  <c:v>16</c:v>
                </c:pt>
              </c:numCache>
            </c:numRef>
          </c:val>
          <c:extLst>
            <c:ext xmlns:c16="http://schemas.microsoft.com/office/drawing/2014/chart" uri="{C3380CC4-5D6E-409C-BE32-E72D297353CC}">
              <c16:uniqueId val="{00000001-DE52-274F-8BBE-58B4C00075DA}"/>
            </c:ext>
          </c:extLst>
        </c:ser>
        <c:ser>
          <c:idx val="2"/>
          <c:order val="2"/>
          <c:tx>
            <c:strRef>
              <c:f>'2eme Confinment Sollicitation'!$D$3:$D$4</c:f>
              <c:strCache>
                <c:ptCount val="1"/>
                <c:pt idx="0">
                  <c:v>Idem 1er confinement et sans relation avec l'encadrement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'2eme Confinment Sollicitation'!$A$5:$A$9</c:f>
              <c:strCache>
                <c:ptCount val="4"/>
                <c:pt idx="0">
                  <c:v>Encadrement</c:v>
                </c:pt>
                <c:pt idx="1">
                  <c:v>Médecine de prévention</c:v>
                </c:pt>
                <c:pt idx="2">
                  <c:v>Membre de CHSCT ou CSE</c:v>
                </c:pt>
                <c:pt idx="3">
                  <c:v>Préventeur</c:v>
                </c:pt>
              </c:strCache>
            </c:strRef>
          </c:cat>
          <c:val>
            <c:numRef>
              <c:f>'2eme Confinment Sollicitation'!$D$5:$D$9</c:f>
              <c:numCache>
                <c:formatCode>General</c:formatCode>
                <c:ptCount val="4"/>
                <c:pt idx="0">
                  <c:v>2</c:v>
                </c:pt>
                <c:pt idx="1">
                  <c:v>8</c:v>
                </c:pt>
                <c:pt idx="2">
                  <c:v>6</c:v>
                </c:pt>
                <c:pt idx="3">
                  <c:v>47</c:v>
                </c:pt>
              </c:numCache>
            </c:numRef>
          </c:val>
          <c:extLst>
            <c:ext xmlns:c16="http://schemas.microsoft.com/office/drawing/2014/chart" uri="{C3380CC4-5D6E-409C-BE32-E72D297353CC}">
              <c16:uniqueId val="{00000002-DE52-274F-8BBE-58B4C00075DA}"/>
            </c:ext>
          </c:extLst>
        </c:ser>
        <c:ser>
          <c:idx val="3"/>
          <c:order val="3"/>
          <c:tx>
            <c:strRef>
              <c:f>'2eme Confinment Sollicitation'!$E$3:$E$4</c:f>
              <c:strCache>
                <c:ptCount val="1"/>
                <c:pt idx="0">
                  <c:v>Pas de sollicitation en lien avec la crise sanitaire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'2eme Confinment Sollicitation'!$A$5:$A$9</c:f>
              <c:strCache>
                <c:ptCount val="4"/>
                <c:pt idx="0">
                  <c:v>Encadrement</c:v>
                </c:pt>
                <c:pt idx="1">
                  <c:v>Médecine de prévention</c:v>
                </c:pt>
                <c:pt idx="2">
                  <c:v>Membre de CHSCT ou CSE</c:v>
                </c:pt>
                <c:pt idx="3">
                  <c:v>Préventeur</c:v>
                </c:pt>
              </c:strCache>
            </c:strRef>
          </c:cat>
          <c:val>
            <c:numRef>
              <c:f>'2eme Confinment Sollicitation'!$E$5:$E$9</c:f>
              <c:numCache>
                <c:formatCode>General</c:formatCode>
                <c:ptCount val="4"/>
                <c:pt idx="0">
                  <c:v>1</c:v>
                </c:pt>
                <c:pt idx="1">
                  <c:v>2</c:v>
                </c:pt>
                <c:pt idx="2">
                  <c:v>2</c:v>
                </c:pt>
                <c:pt idx="3">
                  <c:v>10</c:v>
                </c:pt>
              </c:numCache>
            </c:numRef>
          </c:val>
          <c:extLst>
            <c:ext xmlns:c16="http://schemas.microsoft.com/office/drawing/2014/chart" uri="{C3380CC4-5D6E-409C-BE32-E72D297353CC}">
              <c16:uniqueId val="{00000003-DE52-274F-8BBE-58B4C00075DA}"/>
            </c:ext>
          </c:extLst>
        </c:ser>
        <c:dLbls>
          <c:dLblPos val="outEnd"/>
          <c:showLegendKey val="0"/>
          <c:showVal val="1"/>
          <c:showCatName val="0"/>
          <c:showSerName val="0"/>
          <c:showPercent val="0"/>
          <c:showBubbleSize val="0"/>
        </c:dLbls>
        <c:gapWidth val="219"/>
        <c:overlap val="-27"/>
        <c:axId val="726303887"/>
        <c:axId val="1237086559"/>
      </c:barChart>
      <c:catAx>
        <c:axId val="7263038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237086559"/>
        <c:crosses val="autoZero"/>
        <c:auto val="1"/>
        <c:lblAlgn val="ctr"/>
        <c:lblOffset val="100"/>
        <c:noMultiLvlLbl val="0"/>
      </c:catAx>
      <c:valAx>
        <c:axId val="12370865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6303887"/>
        <c:crosses val="autoZero"/>
        <c:crossBetween val="between"/>
      </c:valAx>
      <c:spPr>
        <a:noFill/>
        <a:ln>
          <a:noFill/>
        </a:ln>
        <a:effectLst/>
      </c:spPr>
    </c:plotArea>
    <c:legend>
      <c:legendPos val="r"/>
      <c:layout>
        <c:manualLayout>
          <c:xMode val="edge"/>
          <c:yMode val="edge"/>
          <c:x val="0.66271810166526757"/>
          <c:y val="2.7247308372167746E-2"/>
          <c:w val="0.33728189833473249"/>
          <c:h val="0.4557094648883175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juin.xlsx]Impact du télétravail !Tableau croisé dynamique52</c:name>
    <c:fmtId val="4"/>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'Impact du télétravail '!$B$3:$B$4</c:f>
              <c:strCache>
                <c:ptCount val="1"/>
                <c:pt idx="0">
                  <c:v>Faible impact du télétravail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du télétravail '!$A$5:$A$9</c:f>
              <c:strCache>
                <c:ptCount val="4"/>
                <c:pt idx="0">
                  <c:v>Encadrement</c:v>
                </c:pt>
                <c:pt idx="1">
                  <c:v>Médecine de prévention</c:v>
                </c:pt>
                <c:pt idx="2">
                  <c:v>Membre de CHSCT ou CSE</c:v>
                </c:pt>
                <c:pt idx="3">
                  <c:v>Préventeur</c:v>
                </c:pt>
              </c:strCache>
            </c:strRef>
          </c:cat>
          <c:val>
            <c:numRef>
              <c:f>'Impact du télétravail '!$B$5:$B$9</c:f>
              <c:numCache>
                <c:formatCode>General</c:formatCode>
                <c:ptCount val="4"/>
                <c:pt idx="1">
                  <c:v>1</c:v>
                </c:pt>
                <c:pt idx="2">
                  <c:v>1</c:v>
                </c:pt>
                <c:pt idx="3">
                  <c:v>5</c:v>
                </c:pt>
              </c:numCache>
            </c:numRef>
          </c:val>
          <c:extLst>
            <c:ext xmlns:c16="http://schemas.microsoft.com/office/drawing/2014/chart" uri="{C3380CC4-5D6E-409C-BE32-E72D297353CC}">
              <c16:uniqueId val="{00000003-066E-7A46-9EBD-CEDF448A8759}"/>
            </c:ext>
          </c:extLst>
        </c:ser>
        <c:ser>
          <c:idx val="1"/>
          <c:order val="1"/>
          <c:tx>
            <c:strRef>
              <c:f>'Impact du télétravail '!$C$3:$C$4</c:f>
              <c:strCache>
                <c:ptCount val="1"/>
                <c:pt idx="0">
                  <c:v>Impact du télétravail sur vie personnelle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du télétravail '!$A$5:$A$9</c:f>
              <c:strCache>
                <c:ptCount val="4"/>
                <c:pt idx="0">
                  <c:v>Encadrement</c:v>
                </c:pt>
                <c:pt idx="1">
                  <c:v>Médecine de prévention</c:v>
                </c:pt>
                <c:pt idx="2">
                  <c:v>Membre de CHSCT ou CSE</c:v>
                </c:pt>
                <c:pt idx="3">
                  <c:v>Préventeur</c:v>
                </c:pt>
              </c:strCache>
            </c:strRef>
          </c:cat>
          <c:val>
            <c:numRef>
              <c:f>'Impact du télétravail '!$C$5:$C$9</c:f>
              <c:numCache>
                <c:formatCode>General</c:formatCode>
                <c:ptCount val="4"/>
                <c:pt idx="0">
                  <c:v>6</c:v>
                </c:pt>
                <c:pt idx="1">
                  <c:v>9</c:v>
                </c:pt>
                <c:pt idx="2">
                  <c:v>8</c:v>
                </c:pt>
                <c:pt idx="3">
                  <c:v>69</c:v>
                </c:pt>
              </c:numCache>
            </c:numRef>
          </c:val>
          <c:extLst>
            <c:ext xmlns:c16="http://schemas.microsoft.com/office/drawing/2014/chart" uri="{C3380CC4-5D6E-409C-BE32-E72D297353CC}">
              <c16:uniqueId val="{00000004-066E-7A46-9EBD-CEDF448A8759}"/>
            </c:ext>
          </c:extLst>
        </c:ser>
        <c:ser>
          <c:idx val="2"/>
          <c:order val="2"/>
          <c:tx>
            <c:strRef>
              <c:f>'Impact du télétravail '!$D$3:$D$4</c:f>
              <c:strCache>
                <c:ptCount val="1"/>
                <c:pt idx="0">
                  <c:v>Télétravail impacté par l'absence de consigne et de matériel ad'hoc</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'Impact du télétravail '!$A$5:$A$9</c:f>
              <c:strCache>
                <c:ptCount val="4"/>
                <c:pt idx="0">
                  <c:v>Encadrement</c:v>
                </c:pt>
                <c:pt idx="1">
                  <c:v>Médecine de prévention</c:v>
                </c:pt>
                <c:pt idx="2">
                  <c:v>Membre de CHSCT ou CSE</c:v>
                </c:pt>
                <c:pt idx="3">
                  <c:v>Préventeur</c:v>
                </c:pt>
              </c:strCache>
            </c:strRef>
          </c:cat>
          <c:val>
            <c:numRef>
              <c:f>'Impact du télétravail '!$D$5:$D$9</c:f>
              <c:numCache>
                <c:formatCode>General</c:formatCode>
                <c:ptCount val="4"/>
                <c:pt idx="2">
                  <c:v>2</c:v>
                </c:pt>
                <c:pt idx="3">
                  <c:v>9</c:v>
                </c:pt>
              </c:numCache>
            </c:numRef>
          </c:val>
          <c:extLst>
            <c:ext xmlns:c16="http://schemas.microsoft.com/office/drawing/2014/chart" uri="{C3380CC4-5D6E-409C-BE32-E72D297353CC}">
              <c16:uniqueId val="{00000005-066E-7A46-9EBD-CEDF448A8759}"/>
            </c:ext>
          </c:extLst>
        </c:ser>
        <c:dLbls>
          <c:dLblPos val="outEnd"/>
          <c:showLegendKey val="0"/>
          <c:showVal val="1"/>
          <c:showCatName val="0"/>
          <c:showSerName val="0"/>
          <c:showPercent val="0"/>
          <c:showBubbleSize val="0"/>
        </c:dLbls>
        <c:gapWidth val="219"/>
        <c:overlap val="-27"/>
        <c:axId val="761607472"/>
        <c:axId val="1449775728"/>
      </c:barChart>
      <c:catAx>
        <c:axId val="76160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449775728"/>
        <c:crosses val="autoZero"/>
        <c:auto val="1"/>
        <c:lblAlgn val="ctr"/>
        <c:lblOffset val="100"/>
        <c:noMultiLvlLbl val="0"/>
      </c:catAx>
      <c:valAx>
        <c:axId val="1449775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61607472"/>
        <c:crosses val="autoZero"/>
        <c:crossBetween val="between"/>
      </c:valAx>
      <c:spPr>
        <a:noFill/>
        <a:ln>
          <a:noFill/>
        </a:ln>
        <a:effectLst/>
      </c:spPr>
    </c:plotArea>
    <c:legend>
      <c:legendPos val="r"/>
      <c:layout>
        <c:manualLayout>
          <c:xMode val="edge"/>
          <c:yMode val="edge"/>
          <c:x val="0.67965434468301122"/>
          <c:y val="8.8537727272032726E-2"/>
          <c:w val="0.31499312705869509"/>
          <c:h val="0.3814449451216064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juin.xlsx]Prévention télétravail!Tableau croisé dynamique53</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'Prévention télétravail'!$B$3:$B$4</c:f>
              <c:strCache>
                <c:ptCount val="1"/>
                <c:pt idx="0">
                  <c:v>Adapter le matériel informatique pour visio et limiter le nombre par jour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'Prévention télétravail'!$A$5:$A$9</c:f>
              <c:strCache>
                <c:ptCount val="4"/>
                <c:pt idx="0">
                  <c:v>Encadrement</c:v>
                </c:pt>
                <c:pt idx="1">
                  <c:v>Médecine de prévention</c:v>
                </c:pt>
                <c:pt idx="2">
                  <c:v>Membre de CHSCT ou CSE</c:v>
                </c:pt>
                <c:pt idx="3">
                  <c:v>Préventeur</c:v>
                </c:pt>
              </c:strCache>
            </c:strRef>
          </c:cat>
          <c:val>
            <c:numRef>
              <c:f>'Prévention télétravail'!$B$5:$B$9</c:f>
              <c:numCache>
                <c:formatCode>General</c:formatCode>
                <c:ptCount val="4"/>
                <c:pt idx="1">
                  <c:v>1</c:v>
                </c:pt>
                <c:pt idx="2">
                  <c:v>2</c:v>
                </c:pt>
                <c:pt idx="3">
                  <c:v>4</c:v>
                </c:pt>
              </c:numCache>
            </c:numRef>
          </c:val>
          <c:extLst>
            <c:ext xmlns:c16="http://schemas.microsoft.com/office/drawing/2014/chart" uri="{C3380CC4-5D6E-409C-BE32-E72D297353CC}">
              <c16:uniqueId val="{00000000-AF71-EE4C-ACD5-DD0806ED124E}"/>
            </c:ext>
          </c:extLst>
        </c:ser>
        <c:ser>
          <c:idx val="1"/>
          <c:order val="1"/>
          <c:tx>
            <c:strRef>
              <c:f>'Prévention télétravail'!$C$3:$C$4</c:f>
              <c:strCache>
                <c:ptCount val="1"/>
                <c:pt idx="0">
                  <c:v>Pas de proposition sur prévention au télétrail ou pour le collectif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'Prévention télétravail'!$A$5:$A$9</c:f>
              <c:strCache>
                <c:ptCount val="4"/>
                <c:pt idx="0">
                  <c:v>Encadrement</c:v>
                </c:pt>
                <c:pt idx="1">
                  <c:v>Médecine de prévention</c:v>
                </c:pt>
                <c:pt idx="2">
                  <c:v>Membre de CHSCT ou CSE</c:v>
                </c:pt>
                <c:pt idx="3">
                  <c:v>Préventeur</c:v>
                </c:pt>
              </c:strCache>
            </c:strRef>
          </c:cat>
          <c:val>
            <c:numRef>
              <c:f>'Prévention télétravail'!$C$5:$C$9</c:f>
              <c:numCache>
                <c:formatCode>General</c:formatCode>
                <c:ptCount val="4"/>
                <c:pt idx="0">
                  <c:v>3</c:v>
                </c:pt>
                <c:pt idx="1">
                  <c:v>4</c:v>
                </c:pt>
                <c:pt idx="2">
                  <c:v>6</c:v>
                </c:pt>
                <c:pt idx="3">
                  <c:v>9</c:v>
                </c:pt>
              </c:numCache>
            </c:numRef>
          </c:val>
          <c:extLst>
            <c:ext xmlns:c16="http://schemas.microsoft.com/office/drawing/2014/chart" uri="{C3380CC4-5D6E-409C-BE32-E72D297353CC}">
              <c16:uniqueId val="{00000001-AF71-EE4C-ACD5-DD0806ED124E}"/>
            </c:ext>
          </c:extLst>
        </c:ser>
        <c:ser>
          <c:idx val="2"/>
          <c:order val="2"/>
          <c:tx>
            <c:strRef>
              <c:f>'Prévention télétravail'!$D$3:$D$4</c:f>
              <c:strCache>
                <c:ptCount val="1"/>
                <c:pt idx="0">
                  <c:v>Propositions limitées à l'approche ergonomique du poste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'Prévention télétravail'!$A$5:$A$9</c:f>
              <c:strCache>
                <c:ptCount val="4"/>
                <c:pt idx="0">
                  <c:v>Encadrement</c:v>
                </c:pt>
                <c:pt idx="1">
                  <c:v>Médecine de prévention</c:v>
                </c:pt>
                <c:pt idx="2">
                  <c:v>Membre de CHSCT ou CSE</c:v>
                </c:pt>
                <c:pt idx="3">
                  <c:v>Préventeur</c:v>
                </c:pt>
              </c:strCache>
            </c:strRef>
          </c:cat>
          <c:val>
            <c:numRef>
              <c:f>'Prévention télétravail'!$D$5:$D$9</c:f>
              <c:numCache>
                <c:formatCode>General</c:formatCode>
                <c:ptCount val="4"/>
                <c:pt idx="3">
                  <c:v>34</c:v>
                </c:pt>
              </c:numCache>
            </c:numRef>
          </c:val>
          <c:extLst>
            <c:ext xmlns:c16="http://schemas.microsoft.com/office/drawing/2014/chart" uri="{C3380CC4-5D6E-409C-BE32-E72D297353CC}">
              <c16:uniqueId val="{00000002-AF71-EE4C-ACD5-DD0806ED124E}"/>
            </c:ext>
          </c:extLst>
        </c:ser>
        <c:ser>
          <c:idx val="3"/>
          <c:order val="3"/>
          <c:tx>
            <c:strRef>
              <c:f>'Prévention télétravail'!$E$3:$E$4</c:f>
              <c:strCache>
                <c:ptCount val="1"/>
                <c:pt idx="0">
                  <c:v>Renforcer les liens collectif et hiérarchie pour la prévention et l'organisation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'Prévention télétravail'!$A$5:$A$9</c:f>
              <c:strCache>
                <c:ptCount val="4"/>
                <c:pt idx="0">
                  <c:v>Encadrement</c:v>
                </c:pt>
                <c:pt idx="1">
                  <c:v>Médecine de prévention</c:v>
                </c:pt>
                <c:pt idx="2">
                  <c:v>Membre de CHSCT ou CSE</c:v>
                </c:pt>
                <c:pt idx="3">
                  <c:v>Préventeur</c:v>
                </c:pt>
              </c:strCache>
            </c:strRef>
          </c:cat>
          <c:val>
            <c:numRef>
              <c:f>'Prévention télétravail'!$E$5:$E$9</c:f>
              <c:numCache>
                <c:formatCode>General</c:formatCode>
                <c:ptCount val="4"/>
                <c:pt idx="0">
                  <c:v>3</c:v>
                </c:pt>
                <c:pt idx="1">
                  <c:v>5</c:v>
                </c:pt>
                <c:pt idx="2">
                  <c:v>3</c:v>
                </c:pt>
                <c:pt idx="3">
                  <c:v>36</c:v>
                </c:pt>
              </c:numCache>
            </c:numRef>
          </c:val>
          <c:extLst>
            <c:ext xmlns:c16="http://schemas.microsoft.com/office/drawing/2014/chart" uri="{C3380CC4-5D6E-409C-BE32-E72D297353CC}">
              <c16:uniqueId val="{00000004-AF71-EE4C-ACD5-DD0806ED124E}"/>
            </c:ext>
          </c:extLst>
        </c:ser>
        <c:dLbls>
          <c:dLblPos val="outEnd"/>
          <c:showLegendKey val="0"/>
          <c:showVal val="1"/>
          <c:showCatName val="0"/>
          <c:showSerName val="0"/>
          <c:showPercent val="0"/>
          <c:showBubbleSize val="0"/>
        </c:dLbls>
        <c:gapWidth val="219"/>
        <c:overlap val="-27"/>
        <c:axId val="206383200"/>
        <c:axId val="116075167"/>
      </c:barChart>
      <c:catAx>
        <c:axId val="20638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16075167"/>
        <c:crosses val="autoZero"/>
        <c:auto val="1"/>
        <c:lblAlgn val="ctr"/>
        <c:lblOffset val="100"/>
        <c:noMultiLvlLbl val="0"/>
      </c:catAx>
      <c:valAx>
        <c:axId val="116075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06383200"/>
        <c:crosses val="autoZero"/>
        <c:crossBetween val="between"/>
      </c:valAx>
      <c:spPr>
        <a:noFill/>
        <a:ln>
          <a:noFill/>
        </a:ln>
        <a:effectLst/>
      </c:spPr>
    </c:plotArea>
    <c:legend>
      <c:legendPos val="r"/>
      <c:layout>
        <c:manualLayout>
          <c:xMode val="edge"/>
          <c:yMode val="edge"/>
          <c:x val="0.68341459605077592"/>
          <c:y val="1.3424881066879751E-2"/>
          <c:w val="0.31658540394922419"/>
          <c:h val="0.8163588488030171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juin.xlsx]télétravail opprtunité!Tableau croisé dynamique55</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3.7780462019020356E-2"/>
          <c:y val="3.520902839514102E-2"/>
          <c:w val="0.71399442913212896"/>
          <c:h val="0.80537165173164049"/>
        </c:manualLayout>
      </c:layout>
      <c:barChart>
        <c:barDir val="col"/>
        <c:grouping val="clustered"/>
        <c:varyColors val="0"/>
        <c:ser>
          <c:idx val="0"/>
          <c:order val="0"/>
          <c:tx>
            <c:strRef>
              <c:f>'télétravail opprtunité'!$B$3:$B$4</c:f>
              <c:strCache>
                <c:ptCount val="1"/>
                <c:pt idx="0">
                  <c:v>Pas d'avis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'télétravail opprtunité'!$A$5:$A$9</c:f>
              <c:strCache>
                <c:ptCount val="4"/>
                <c:pt idx="0">
                  <c:v>Encadrement</c:v>
                </c:pt>
                <c:pt idx="1">
                  <c:v>Médecine de prévention</c:v>
                </c:pt>
                <c:pt idx="2">
                  <c:v>Membre de CHSCT ou CSE</c:v>
                </c:pt>
                <c:pt idx="3">
                  <c:v>Préventeur</c:v>
                </c:pt>
              </c:strCache>
            </c:strRef>
          </c:cat>
          <c:val>
            <c:numRef>
              <c:f>'télétravail opprtunité'!$B$5:$B$9</c:f>
              <c:numCache>
                <c:formatCode>General</c:formatCode>
                <c:ptCount val="4"/>
                <c:pt idx="0">
                  <c:v>1</c:v>
                </c:pt>
                <c:pt idx="1">
                  <c:v>1</c:v>
                </c:pt>
                <c:pt idx="2">
                  <c:v>2</c:v>
                </c:pt>
                <c:pt idx="3">
                  <c:v>5</c:v>
                </c:pt>
              </c:numCache>
            </c:numRef>
          </c:val>
          <c:extLst>
            <c:ext xmlns:c16="http://schemas.microsoft.com/office/drawing/2014/chart" uri="{C3380CC4-5D6E-409C-BE32-E72D297353CC}">
              <c16:uniqueId val="{00000000-9E3F-D642-BA40-003E26936315}"/>
            </c:ext>
          </c:extLst>
        </c:ser>
        <c:ser>
          <c:idx val="1"/>
          <c:order val="1"/>
          <c:tx>
            <c:strRef>
              <c:f>'télétravail opprtunité'!$C$3:$C$4</c:f>
              <c:strCache>
                <c:ptCount val="1"/>
                <c:pt idx="0">
                  <c:v>Une contrainte dans le travail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'télétravail opprtunité'!$A$5:$A$9</c:f>
              <c:strCache>
                <c:ptCount val="4"/>
                <c:pt idx="0">
                  <c:v>Encadrement</c:v>
                </c:pt>
                <c:pt idx="1">
                  <c:v>Médecine de prévention</c:v>
                </c:pt>
                <c:pt idx="2">
                  <c:v>Membre de CHSCT ou CSE</c:v>
                </c:pt>
                <c:pt idx="3">
                  <c:v>Préventeur</c:v>
                </c:pt>
              </c:strCache>
            </c:strRef>
          </c:cat>
          <c:val>
            <c:numRef>
              <c:f>'télétravail opprtunité'!$C$5:$C$9</c:f>
              <c:numCache>
                <c:formatCode>General</c:formatCode>
                <c:ptCount val="4"/>
                <c:pt idx="0">
                  <c:v>2</c:v>
                </c:pt>
                <c:pt idx="1">
                  <c:v>3</c:v>
                </c:pt>
                <c:pt idx="2">
                  <c:v>4</c:v>
                </c:pt>
                <c:pt idx="3">
                  <c:v>28</c:v>
                </c:pt>
              </c:numCache>
            </c:numRef>
          </c:val>
          <c:extLst>
            <c:ext xmlns:c16="http://schemas.microsoft.com/office/drawing/2014/chart" uri="{C3380CC4-5D6E-409C-BE32-E72D297353CC}">
              <c16:uniqueId val="{00000001-9E3F-D642-BA40-003E26936315}"/>
            </c:ext>
          </c:extLst>
        </c:ser>
        <c:ser>
          <c:idx val="2"/>
          <c:order val="2"/>
          <c:tx>
            <c:strRef>
              <c:f>'télétravail opprtunité'!$D$3:$D$4</c:f>
              <c:strCache>
                <c:ptCount val="1"/>
                <c:pt idx="0">
                  <c:v>Une opportunité et évolution dans l'organisation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'télétravail opprtunité'!$A$5:$A$9</c:f>
              <c:strCache>
                <c:ptCount val="4"/>
                <c:pt idx="0">
                  <c:v>Encadrement</c:v>
                </c:pt>
                <c:pt idx="1">
                  <c:v>Médecine de prévention</c:v>
                </c:pt>
                <c:pt idx="2">
                  <c:v>Membre de CHSCT ou CSE</c:v>
                </c:pt>
                <c:pt idx="3">
                  <c:v>Préventeur</c:v>
                </c:pt>
              </c:strCache>
            </c:strRef>
          </c:cat>
          <c:val>
            <c:numRef>
              <c:f>'télétravail opprtunité'!$D$5:$D$9</c:f>
              <c:numCache>
                <c:formatCode>General</c:formatCode>
                <c:ptCount val="4"/>
                <c:pt idx="0">
                  <c:v>3</c:v>
                </c:pt>
                <c:pt idx="1">
                  <c:v>6</c:v>
                </c:pt>
                <c:pt idx="2">
                  <c:v>5</c:v>
                </c:pt>
                <c:pt idx="3">
                  <c:v>50</c:v>
                </c:pt>
              </c:numCache>
            </c:numRef>
          </c:val>
          <c:extLst>
            <c:ext xmlns:c16="http://schemas.microsoft.com/office/drawing/2014/chart" uri="{C3380CC4-5D6E-409C-BE32-E72D297353CC}">
              <c16:uniqueId val="{00000002-9E3F-D642-BA40-003E26936315}"/>
            </c:ext>
          </c:extLst>
        </c:ser>
        <c:dLbls>
          <c:dLblPos val="outEnd"/>
          <c:showLegendKey val="0"/>
          <c:showVal val="1"/>
          <c:showCatName val="0"/>
          <c:showSerName val="0"/>
          <c:showPercent val="0"/>
          <c:showBubbleSize val="0"/>
        </c:dLbls>
        <c:gapWidth val="219"/>
        <c:overlap val="-27"/>
        <c:axId val="1041498368"/>
        <c:axId val="1041514752"/>
      </c:barChart>
      <c:catAx>
        <c:axId val="104149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041514752"/>
        <c:crosses val="autoZero"/>
        <c:auto val="1"/>
        <c:lblAlgn val="ctr"/>
        <c:lblOffset val="100"/>
        <c:noMultiLvlLbl val="0"/>
      </c:catAx>
      <c:valAx>
        <c:axId val="1041514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041498368"/>
        <c:crosses val="autoZero"/>
        <c:crossBetween val="between"/>
      </c:valAx>
      <c:spPr>
        <a:noFill/>
        <a:ln>
          <a:noFill/>
        </a:ln>
        <a:effectLst/>
      </c:spPr>
    </c:plotArea>
    <c:legend>
      <c:legendPos val="r"/>
      <c:layout>
        <c:manualLayout>
          <c:xMode val="edge"/>
          <c:yMode val="edge"/>
          <c:x val="0.73650417723247308"/>
          <c:y val="9.4488969714179815E-4"/>
          <c:w val="0.25940617950464007"/>
          <c:h val="0.5258904960051198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 soir.xlsx]Feuil4!Tableau croisé dynamique4</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Feuil4!$B$3:$B$4</c:f>
              <c:strCache>
                <c:ptCount val="1"/>
                <c:pt idx="0">
                  <c:v>Absence de reconnaissance de l'investissement fait et de la valeur de la fonction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Feuil4!$A$5:$A$9</c:f>
              <c:strCache>
                <c:ptCount val="4"/>
                <c:pt idx="0">
                  <c:v>Encadrement</c:v>
                </c:pt>
                <c:pt idx="1">
                  <c:v>Médecine de prévention</c:v>
                </c:pt>
                <c:pt idx="2">
                  <c:v>Membre de CHSCT ou CSE</c:v>
                </c:pt>
                <c:pt idx="3">
                  <c:v>Préventeur</c:v>
                </c:pt>
              </c:strCache>
            </c:strRef>
          </c:cat>
          <c:val>
            <c:numRef>
              <c:f>Feuil4!$B$5:$B$9</c:f>
              <c:numCache>
                <c:formatCode>General</c:formatCode>
                <c:ptCount val="4"/>
                <c:pt idx="0">
                  <c:v>2</c:v>
                </c:pt>
                <c:pt idx="1">
                  <c:v>1</c:v>
                </c:pt>
                <c:pt idx="2">
                  <c:v>2</c:v>
                </c:pt>
                <c:pt idx="3">
                  <c:v>14</c:v>
                </c:pt>
              </c:numCache>
            </c:numRef>
          </c:val>
          <c:extLst>
            <c:ext xmlns:c16="http://schemas.microsoft.com/office/drawing/2014/chart" uri="{C3380CC4-5D6E-409C-BE32-E72D297353CC}">
              <c16:uniqueId val="{00000000-B1A7-5741-B8F7-302BE9F0D4F3}"/>
            </c:ext>
          </c:extLst>
        </c:ser>
        <c:ser>
          <c:idx val="1"/>
          <c:order val="1"/>
          <c:tx>
            <c:strRef>
              <c:f>Feuil4!$C$3:$C$4</c:f>
              <c:strCache>
                <c:ptCount val="1"/>
                <c:pt idx="0">
                  <c:v>La crise sanitaire a pris le pas sur l'activité et vie personnelle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Feuil4!$A$5:$A$9</c:f>
              <c:strCache>
                <c:ptCount val="4"/>
                <c:pt idx="0">
                  <c:v>Encadrement</c:v>
                </c:pt>
                <c:pt idx="1">
                  <c:v>Médecine de prévention</c:v>
                </c:pt>
                <c:pt idx="2">
                  <c:v>Membre de CHSCT ou CSE</c:v>
                </c:pt>
                <c:pt idx="3">
                  <c:v>Préventeur</c:v>
                </c:pt>
              </c:strCache>
            </c:strRef>
          </c:cat>
          <c:val>
            <c:numRef>
              <c:f>Feuil4!$C$5:$C$9</c:f>
              <c:numCache>
                <c:formatCode>General</c:formatCode>
                <c:ptCount val="4"/>
                <c:pt idx="0">
                  <c:v>1</c:v>
                </c:pt>
                <c:pt idx="1">
                  <c:v>2</c:v>
                </c:pt>
                <c:pt idx="2">
                  <c:v>1</c:v>
                </c:pt>
                <c:pt idx="3">
                  <c:v>17</c:v>
                </c:pt>
              </c:numCache>
            </c:numRef>
          </c:val>
          <c:extLst>
            <c:ext xmlns:c16="http://schemas.microsoft.com/office/drawing/2014/chart" uri="{C3380CC4-5D6E-409C-BE32-E72D297353CC}">
              <c16:uniqueId val="{00000001-B1A7-5741-B8F7-302BE9F0D4F3}"/>
            </c:ext>
          </c:extLst>
        </c:ser>
        <c:ser>
          <c:idx val="2"/>
          <c:order val="2"/>
          <c:tx>
            <c:strRef>
              <c:f>Feuil4!$D$3:$D$4</c:f>
              <c:strCache>
                <c:ptCount val="1"/>
                <c:pt idx="0">
                  <c:v>Usage de nouvelles technologie pour le télétravail
Reprise en présentiel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Feuil4!$A$5:$A$9</c:f>
              <c:strCache>
                <c:ptCount val="4"/>
                <c:pt idx="0">
                  <c:v>Encadrement</c:v>
                </c:pt>
                <c:pt idx="1">
                  <c:v>Médecine de prévention</c:v>
                </c:pt>
                <c:pt idx="2">
                  <c:v>Membre de CHSCT ou CSE</c:v>
                </c:pt>
                <c:pt idx="3">
                  <c:v>Préventeur</c:v>
                </c:pt>
              </c:strCache>
            </c:strRef>
          </c:cat>
          <c:val>
            <c:numRef>
              <c:f>Feuil4!$D$5:$D$9</c:f>
              <c:numCache>
                <c:formatCode>General</c:formatCode>
                <c:ptCount val="4"/>
                <c:pt idx="0">
                  <c:v>3</c:v>
                </c:pt>
                <c:pt idx="1">
                  <c:v>7</c:v>
                </c:pt>
                <c:pt idx="2">
                  <c:v>8</c:v>
                </c:pt>
                <c:pt idx="3">
                  <c:v>52</c:v>
                </c:pt>
              </c:numCache>
            </c:numRef>
          </c:val>
          <c:extLst>
            <c:ext xmlns:c16="http://schemas.microsoft.com/office/drawing/2014/chart" uri="{C3380CC4-5D6E-409C-BE32-E72D297353CC}">
              <c16:uniqueId val="{00000002-B1A7-5741-B8F7-302BE9F0D4F3}"/>
            </c:ext>
          </c:extLst>
        </c:ser>
        <c:dLbls>
          <c:dLblPos val="outEnd"/>
          <c:showLegendKey val="0"/>
          <c:showVal val="1"/>
          <c:showCatName val="0"/>
          <c:showSerName val="0"/>
          <c:showPercent val="0"/>
          <c:showBubbleSize val="0"/>
        </c:dLbls>
        <c:gapWidth val="219"/>
        <c:overlap val="-27"/>
        <c:axId val="955518703"/>
        <c:axId val="962110063"/>
      </c:barChart>
      <c:catAx>
        <c:axId val="95551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962110063"/>
        <c:crosses val="autoZero"/>
        <c:auto val="1"/>
        <c:lblAlgn val="ctr"/>
        <c:lblOffset val="100"/>
        <c:noMultiLvlLbl val="0"/>
      </c:catAx>
      <c:valAx>
        <c:axId val="9621100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955518703"/>
        <c:crosses val="autoZero"/>
        <c:crossBetween val="between"/>
      </c:valAx>
      <c:spPr>
        <a:noFill/>
        <a:ln>
          <a:noFill/>
        </a:ln>
        <a:effectLst/>
      </c:spPr>
    </c:plotArea>
    <c:legend>
      <c:legendPos val="r"/>
      <c:layout>
        <c:manualLayout>
          <c:xMode val="edge"/>
          <c:yMode val="edge"/>
          <c:x val="0.66347500756927613"/>
          <c:y val="1.0684936031143224E-2"/>
          <c:w val="0.33652499243072387"/>
          <c:h val="0.4792881191595169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juin.xlsx]Rôle de conseil!Tableau croisé dynamique56</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'Rôle de conseil'!$B$3:$B$4</c:f>
              <c:strCache>
                <c:ptCount val="1"/>
                <c:pt idx="0">
                  <c:v>Gestion de crise et soutien RPS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'Rôle de conseil'!$A$5:$A$9</c:f>
              <c:strCache>
                <c:ptCount val="4"/>
                <c:pt idx="0">
                  <c:v>Encadrement</c:v>
                </c:pt>
                <c:pt idx="1">
                  <c:v>Médecine de prévention</c:v>
                </c:pt>
                <c:pt idx="2">
                  <c:v>Membre de CHSCT ou CSE</c:v>
                </c:pt>
                <c:pt idx="3">
                  <c:v>Préventeur</c:v>
                </c:pt>
              </c:strCache>
            </c:strRef>
          </c:cat>
          <c:val>
            <c:numRef>
              <c:f>'Rôle de conseil'!$B$5:$B$9</c:f>
              <c:numCache>
                <c:formatCode>General</c:formatCode>
                <c:ptCount val="4"/>
                <c:pt idx="0">
                  <c:v>2</c:v>
                </c:pt>
                <c:pt idx="1">
                  <c:v>6</c:v>
                </c:pt>
                <c:pt idx="2">
                  <c:v>7</c:v>
                </c:pt>
                <c:pt idx="3">
                  <c:v>57</c:v>
                </c:pt>
              </c:numCache>
            </c:numRef>
          </c:val>
          <c:extLst>
            <c:ext xmlns:c16="http://schemas.microsoft.com/office/drawing/2014/chart" uri="{C3380CC4-5D6E-409C-BE32-E72D297353CC}">
              <c16:uniqueId val="{00000000-D69F-8E4A-88CC-E4350CAB2041}"/>
            </c:ext>
          </c:extLst>
        </c:ser>
        <c:ser>
          <c:idx val="1"/>
          <c:order val="1"/>
          <c:tx>
            <c:strRef>
              <c:f>'Rôle de conseil'!$C$3:$C$4</c:f>
              <c:strCache>
                <c:ptCount val="1"/>
                <c:pt idx="0">
                  <c:v>Gestion de la prévention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'Rôle de conseil'!$A$5:$A$9</c:f>
              <c:strCache>
                <c:ptCount val="4"/>
                <c:pt idx="0">
                  <c:v>Encadrement</c:v>
                </c:pt>
                <c:pt idx="1">
                  <c:v>Médecine de prévention</c:v>
                </c:pt>
                <c:pt idx="2">
                  <c:v>Membre de CHSCT ou CSE</c:v>
                </c:pt>
                <c:pt idx="3">
                  <c:v>Préventeur</c:v>
                </c:pt>
              </c:strCache>
            </c:strRef>
          </c:cat>
          <c:val>
            <c:numRef>
              <c:f>'Rôle de conseil'!$C$5:$C$9</c:f>
              <c:numCache>
                <c:formatCode>General</c:formatCode>
                <c:ptCount val="4"/>
                <c:pt idx="1">
                  <c:v>1</c:v>
                </c:pt>
                <c:pt idx="3">
                  <c:v>8</c:v>
                </c:pt>
              </c:numCache>
            </c:numRef>
          </c:val>
          <c:extLst>
            <c:ext xmlns:c16="http://schemas.microsoft.com/office/drawing/2014/chart" uri="{C3380CC4-5D6E-409C-BE32-E72D297353CC}">
              <c16:uniqueId val="{00000001-D69F-8E4A-88CC-E4350CAB2041}"/>
            </c:ext>
          </c:extLst>
        </c:ser>
        <c:ser>
          <c:idx val="2"/>
          <c:order val="2"/>
          <c:tx>
            <c:strRef>
              <c:f>'Rôle de conseil'!$D$3:$D$4</c:f>
              <c:strCache>
                <c:ptCount val="1"/>
                <c:pt idx="0">
                  <c:v>Sollicitation aléatoire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'Rôle de conseil'!$A$5:$A$9</c:f>
              <c:strCache>
                <c:ptCount val="4"/>
                <c:pt idx="0">
                  <c:v>Encadrement</c:v>
                </c:pt>
                <c:pt idx="1">
                  <c:v>Médecine de prévention</c:v>
                </c:pt>
                <c:pt idx="2">
                  <c:v>Membre de CHSCT ou CSE</c:v>
                </c:pt>
                <c:pt idx="3">
                  <c:v>Préventeur</c:v>
                </c:pt>
              </c:strCache>
            </c:strRef>
          </c:cat>
          <c:val>
            <c:numRef>
              <c:f>'Rôle de conseil'!$D$5:$D$9</c:f>
              <c:numCache>
                <c:formatCode>General</c:formatCode>
                <c:ptCount val="4"/>
                <c:pt idx="0">
                  <c:v>4</c:v>
                </c:pt>
                <c:pt idx="1">
                  <c:v>3</c:v>
                </c:pt>
                <c:pt idx="2">
                  <c:v>4</c:v>
                </c:pt>
                <c:pt idx="3">
                  <c:v>18</c:v>
                </c:pt>
              </c:numCache>
            </c:numRef>
          </c:val>
          <c:extLst>
            <c:ext xmlns:c16="http://schemas.microsoft.com/office/drawing/2014/chart" uri="{C3380CC4-5D6E-409C-BE32-E72D297353CC}">
              <c16:uniqueId val="{00000002-D69F-8E4A-88CC-E4350CAB2041}"/>
            </c:ext>
          </c:extLst>
        </c:ser>
        <c:dLbls>
          <c:dLblPos val="outEnd"/>
          <c:showLegendKey val="0"/>
          <c:showVal val="1"/>
          <c:showCatName val="0"/>
          <c:showSerName val="0"/>
          <c:showPercent val="0"/>
          <c:showBubbleSize val="0"/>
        </c:dLbls>
        <c:gapWidth val="219"/>
        <c:overlap val="-27"/>
        <c:axId val="740677295"/>
        <c:axId val="741016943"/>
      </c:barChart>
      <c:catAx>
        <c:axId val="740677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741016943"/>
        <c:crosses val="autoZero"/>
        <c:auto val="1"/>
        <c:lblAlgn val="ctr"/>
        <c:lblOffset val="100"/>
        <c:noMultiLvlLbl val="0"/>
      </c:catAx>
      <c:valAx>
        <c:axId val="7410169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40677295"/>
        <c:crosses val="autoZero"/>
        <c:crossBetween val="between"/>
      </c:valAx>
      <c:spPr>
        <a:noFill/>
        <a:ln>
          <a:noFill/>
        </a:ln>
        <a:effectLst/>
      </c:spPr>
    </c:plotArea>
    <c:legend>
      <c:legendPos val="r"/>
      <c:layout>
        <c:manualLayout>
          <c:xMode val="edge"/>
          <c:yMode val="edge"/>
          <c:x val="0.77118449655895904"/>
          <c:y val="8.5286436177407138E-2"/>
          <c:w val="0.21368721225598061"/>
          <c:h val="0.4470962838471653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juin.xlsx]Relation avec les acteurs prev!Tableau croisé dynamique57</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'Relation avec les acteurs prev'!$B$3:$B$4</c:f>
              <c:strCache>
                <c:ptCount val="1"/>
                <c:pt idx="0">
                  <c:v>Informations descendantes.
Incertitude sur la prise en compte des propositions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'Relation avec les acteurs prev'!$A$5:$A$9</c:f>
              <c:strCache>
                <c:ptCount val="4"/>
                <c:pt idx="0">
                  <c:v>Encadrement</c:v>
                </c:pt>
                <c:pt idx="1">
                  <c:v>Médecine de prévention</c:v>
                </c:pt>
                <c:pt idx="2">
                  <c:v>Membre de CHSCT ou CSE</c:v>
                </c:pt>
                <c:pt idx="3">
                  <c:v>Préventeur</c:v>
                </c:pt>
              </c:strCache>
            </c:strRef>
          </c:cat>
          <c:val>
            <c:numRef>
              <c:f>'Relation avec les acteurs prev'!$B$5:$B$9</c:f>
              <c:numCache>
                <c:formatCode>General</c:formatCode>
                <c:ptCount val="4"/>
                <c:pt idx="0">
                  <c:v>1</c:v>
                </c:pt>
                <c:pt idx="2">
                  <c:v>2</c:v>
                </c:pt>
                <c:pt idx="3">
                  <c:v>16</c:v>
                </c:pt>
              </c:numCache>
            </c:numRef>
          </c:val>
          <c:extLst>
            <c:ext xmlns:c16="http://schemas.microsoft.com/office/drawing/2014/chart" uri="{C3380CC4-5D6E-409C-BE32-E72D297353CC}">
              <c16:uniqueId val="{00000000-E049-7541-86BF-83288822ACD7}"/>
            </c:ext>
          </c:extLst>
        </c:ser>
        <c:ser>
          <c:idx val="1"/>
          <c:order val="1"/>
          <c:tx>
            <c:strRef>
              <c:f>'Relation avec les acteurs prev'!$C$3:$C$4</c:f>
              <c:strCache>
                <c:ptCount val="1"/>
                <c:pt idx="0">
                  <c:v>Intervenant dans la cellule de crise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'Relation avec les acteurs prev'!$A$5:$A$9</c:f>
              <c:strCache>
                <c:ptCount val="4"/>
                <c:pt idx="0">
                  <c:v>Encadrement</c:v>
                </c:pt>
                <c:pt idx="1">
                  <c:v>Médecine de prévention</c:v>
                </c:pt>
                <c:pt idx="2">
                  <c:v>Membre de CHSCT ou CSE</c:v>
                </c:pt>
                <c:pt idx="3">
                  <c:v>Préventeur</c:v>
                </c:pt>
              </c:strCache>
            </c:strRef>
          </c:cat>
          <c:val>
            <c:numRef>
              <c:f>'Relation avec les acteurs prev'!$C$5:$C$9</c:f>
              <c:numCache>
                <c:formatCode>General</c:formatCode>
                <c:ptCount val="4"/>
                <c:pt idx="2">
                  <c:v>1</c:v>
                </c:pt>
                <c:pt idx="3">
                  <c:v>3</c:v>
                </c:pt>
              </c:numCache>
            </c:numRef>
          </c:val>
          <c:extLst>
            <c:ext xmlns:c16="http://schemas.microsoft.com/office/drawing/2014/chart" uri="{C3380CC4-5D6E-409C-BE32-E72D297353CC}">
              <c16:uniqueId val="{00000001-E049-7541-86BF-83288822ACD7}"/>
            </c:ext>
          </c:extLst>
        </c:ser>
        <c:ser>
          <c:idx val="2"/>
          <c:order val="2"/>
          <c:tx>
            <c:strRef>
              <c:f>'Relation avec les acteurs prev'!$D$3:$D$4</c:f>
              <c:strCache>
                <c:ptCount val="1"/>
                <c:pt idx="0">
                  <c:v>Sollicitation aléatoire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'Relation avec les acteurs prev'!$A$5:$A$9</c:f>
              <c:strCache>
                <c:ptCount val="4"/>
                <c:pt idx="0">
                  <c:v>Encadrement</c:v>
                </c:pt>
                <c:pt idx="1">
                  <c:v>Médecine de prévention</c:v>
                </c:pt>
                <c:pt idx="2">
                  <c:v>Membre de CHSCT ou CSE</c:v>
                </c:pt>
                <c:pt idx="3">
                  <c:v>Préventeur</c:v>
                </c:pt>
              </c:strCache>
            </c:strRef>
          </c:cat>
          <c:val>
            <c:numRef>
              <c:f>'Relation avec les acteurs prev'!$D$5:$D$9</c:f>
              <c:numCache>
                <c:formatCode>General</c:formatCode>
                <c:ptCount val="4"/>
                <c:pt idx="0">
                  <c:v>5</c:v>
                </c:pt>
                <c:pt idx="1">
                  <c:v>10</c:v>
                </c:pt>
                <c:pt idx="2">
                  <c:v>8</c:v>
                </c:pt>
                <c:pt idx="3">
                  <c:v>64</c:v>
                </c:pt>
              </c:numCache>
            </c:numRef>
          </c:val>
          <c:extLst>
            <c:ext xmlns:c16="http://schemas.microsoft.com/office/drawing/2014/chart" uri="{C3380CC4-5D6E-409C-BE32-E72D297353CC}">
              <c16:uniqueId val="{00000002-E049-7541-86BF-83288822ACD7}"/>
            </c:ext>
          </c:extLst>
        </c:ser>
        <c:dLbls>
          <c:dLblPos val="outEnd"/>
          <c:showLegendKey val="0"/>
          <c:showVal val="1"/>
          <c:showCatName val="0"/>
          <c:showSerName val="0"/>
          <c:showPercent val="0"/>
          <c:showBubbleSize val="0"/>
        </c:dLbls>
        <c:gapWidth val="219"/>
        <c:overlap val="-27"/>
        <c:axId val="734239567"/>
        <c:axId val="741854543"/>
      </c:barChart>
      <c:catAx>
        <c:axId val="734239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741854543"/>
        <c:crosses val="autoZero"/>
        <c:auto val="1"/>
        <c:lblAlgn val="ctr"/>
        <c:lblOffset val="100"/>
        <c:noMultiLvlLbl val="0"/>
      </c:catAx>
      <c:valAx>
        <c:axId val="741854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34239567"/>
        <c:crosses val="autoZero"/>
        <c:crossBetween val="between"/>
      </c:valAx>
      <c:spPr>
        <a:noFill/>
        <a:ln>
          <a:noFill/>
        </a:ln>
        <a:effectLst/>
      </c:spPr>
    </c:plotArea>
    <c:legend>
      <c:legendPos val="r"/>
      <c:layout>
        <c:manualLayout>
          <c:xMode val="edge"/>
          <c:yMode val="edge"/>
          <c:x val="0.72272688799206808"/>
          <c:y val="4.8943699079206059E-2"/>
          <c:w val="0.26676015199091252"/>
          <c:h val="0.4702971310686276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pivotSource>
    <c:name>[Base de donnee questionnaire Adhys 4 juin.xlsx]Rôle Preventeurs!Tableau croisé dynamique58</c:name>
    <c:fmtId val="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'Rôle Preventeurs'!$B$3:$B$4</c:f>
              <c:strCache>
                <c:ptCount val="1"/>
                <c:pt idx="0">
                  <c:v>A priori considérés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'Rôle Preventeurs'!$A$5:$A$9</c:f>
              <c:strCache>
                <c:ptCount val="4"/>
                <c:pt idx="0">
                  <c:v>Encadrement</c:v>
                </c:pt>
                <c:pt idx="1">
                  <c:v>Médecine de prévention</c:v>
                </c:pt>
                <c:pt idx="2">
                  <c:v>Membre de CHSCT ou CSE</c:v>
                </c:pt>
                <c:pt idx="3">
                  <c:v>Préventeur</c:v>
                </c:pt>
              </c:strCache>
            </c:strRef>
          </c:cat>
          <c:val>
            <c:numRef>
              <c:f>'Rôle Preventeurs'!$B$5:$B$9</c:f>
              <c:numCache>
                <c:formatCode>General</c:formatCode>
                <c:ptCount val="4"/>
                <c:pt idx="0">
                  <c:v>3</c:v>
                </c:pt>
                <c:pt idx="1">
                  <c:v>5</c:v>
                </c:pt>
                <c:pt idx="2">
                  <c:v>2</c:v>
                </c:pt>
                <c:pt idx="3">
                  <c:v>53</c:v>
                </c:pt>
              </c:numCache>
            </c:numRef>
          </c:val>
          <c:extLst>
            <c:ext xmlns:c16="http://schemas.microsoft.com/office/drawing/2014/chart" uri="{C3380CC4-5D6E-409C-BE32-E72D297353CC}">
              <c16:uniqueId val="{00000000-D4D8-D749-B1EE-6CA7519E6BEE}"/>
            </c:ext>
          </c:extLst>
        </c:ser>
        <c:ser>
          <c:idx val="1"/>
          <c:order val="1"/>
          <c:tx>
            <c:strRef>
              <c:f>'Rôle Preventeurs'!$C$3:$C$4</c:f>
              <c:strCache>
                <c:ptCount val="1"/>
                <c:pt idx="0">
                  <c:v>Ne se prononce pas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'Rôle Preventeurs'!$A$5:$A$9</c:f>
              <c:strCache>
                <c:ptCount val="4"/>
                <c:pt idx="0">
                  <c:v>Encadrement</c:v>
                </c:pt>
                <c:pt idx="1">
                  <c:v>Médecine de prévention</c:v>
                </c:pt>
                <c:pt idx="2">
                  <c:v>Membre de CHSCT ou CSE</c:v>
                </c:pt>
                <c:pt idx="3">
                  <c:v>Préventeur</c:v>
                </c:pt>
              </c:strCache>
            </c:strRef>
          </c:cat>
          <c:val>
            <c:numRef>
              <c:f>'Rôle Preventeurs'!$C$5:$C$9</c:f>
              <c:numCache>
                <c:formatCode>General</c:formatCode>
                <c:ptCount val="4"/>
                <c:pt idx="1">
                  <c:v>3</c:v>
                </c:pt>
                <c:pt idx="2">
                  <c:v>5</c:v>
                </c:pt>
                <c:pt idx="3">
                  <c:v>4</c:v>
                </c:pt>
              </c:numCache>
            </c:numRef>
          </c:val>
          <c:extLst>
            <c:ext xmlns:c16="http://schemas.microsoft.com/office/drawing/2014/chart" uri="{C3380CC4-5D6E-409C-BE32-E72D297353CC}">
              <c16:uniqueId val="{00000001-D4D8-D749-B1EE-6CA7519E6BEE}"/>
            </c:ext>
          </c:extLst>
        </c:ser>
        <c:ser>
          <c:idx val="2"/>
          <c:order val="2"/>
          <c:tx>
            <c:strRef>
              <c:f>'Rôle Preventeurs'!$D$3:$D$4</c:f>
              <c:strCache>
                <c:ptCount val="1"/>
                <c:pt idx="0">
                  <c:v>Pas de considérarion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'Rôle Preventeurs'!$A$5:$A$9</c:f>
              <c:strCache>
                <c:ptCount val="4"/>
                <c:pt idx="0">
                  <c:v>Encadrement</c:v>
                </c:pt>
                <c:pt idx="1">
                  <c:v>Médecine de prévention</c:v>
                </c:pt>
                <c:pt idx="2">
                  <c:v>Membre de CHSCT ou CSE</c:v>
                </c:pt>
                <c:pt idx="3">
                  <c:v>Préventeur</c:v>
                </c:pt>
              </c:strCache>
            </c:strRef>
          </c:cat>
          <c:val>
            <c:numRef>
              <c:f>'Rôle Preventeurs'!$D$5:$D$9</c:f>
              <c:numCache>
                <c:formatCode>General</c:formatCode>
                <c:ptCount val="4"/>
                <c:pt idx="0">
                  <c:v>3</c:v>
                </c:pt>
                <c:pt idx="1">
                  <c:v>2</c:v>
                </c:pt>
                <c:pt idx="2">
                  <c:v>4</c:v>
                </c:pt>
                <c:pt idx="3">
                  <c:v>26</c:v>
                </c:pt>
              </c:numCache>
            </c:numRef>
          </c:val>
          <c:extLst>
            <c:ext xmlns:c16="http://schemas.microsoft.com/office/drawing/2014/chart" uri="{C3380CC4-5D6E-409C-BE32-E72D297353CC}">
              <c16:uniqueId val="{00000002-D4D8-D749-B1EE-6CA7519E6BEE}"/>
            </c:ext>
          </c:extLst>
        </c:ser>
        <c:dLbls>
          <c:dLblPos val="outEnd"/>
          <c:showLegendKey val="0"/>
          <c:showVal val="1"/>
          <c:showCatName val="0"/>
          <c:showSerName val="0"/>
          <c:showPercent val="0"/>
          <c:showBubbleSize val="0"/>
        </c:dLbls>
        <c:gapWidth val="219"/>
        <c:overlap val="-27"/>
        <c:axId val="742080975"/>
        <c:axId val="742251375"/>
      </c:barChart>
      <c:catAx>
        <c:axId val="742080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742251375"/>
        <c:crosses val="autoZero"/>
        <c:auto val="1"/>
        <c:lblAlgn val="ctr"/>
        <c:lblOffset val="100"/>
        <c:noMultiLvlLbl val="0"/>
      </c:catAx>
      <c:valAx>
        <c:axId val="7422513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42080975"/>
        <c:crosses val="autoZero"/>
        <c:crossBetween val="between"/>
      </c:valAx>
      <c:spPr>
        <a:noFill/>
        <a:ln>
          <a:noFill/>
        </a:ln>
        <a:effectLst/>
      </c:spPr>
    </c:plotArea>
    <c:legend>
      <c:legendPos val="r"/>
      <c:layout>
        <c:manualLayout>
          <c:xMode val="edge"/>
          <c:yMode val="edge"/>
          <c:x val="0.80418402358039198"/>
          <c:y val="6.0532461744168736E-2"/>
          <c:w val="0.17669905543189188"/>
          <c:h val="0.4034633783984548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0.53141</cdr:x>
      <cdr:y>0.88464</cdr:y>
    </cdr:from>
    <cdr:to>
      <cdr:x>0.6418</cdr:x>
      <cdr:y>0.94885</cdr:y>
    </cdr:to>
    <cdr:sp macro="" textlink="">
      <cdr:nvSpPr>
        <cdr:cNvPr id="2" name="Bouton d'action : Personnalisé 1">
          <a:extLst xmlns:a="http://schemas.openxmlformats.org/drawingml/2006/main">
            <a:ext uri="{FF2B5EF4-FFF2-40B4-BE49-F238E27FC236}">
              <a16:creationId xmlns:a16="http://schemas.microsoft.com/office/drawing/2014/main" id="{E4FB12AF-2220-1F46-BE28-A47C5D861F52}"/>
            </a:ext>
          </a:extLst>
        </cdr:cNvPr>
        <cdr:cNvSpPr/>
      </cdr:nvSpPr>
      <cdr:spPr>
        <a:xfrm xmlns:a="http://schemas.openxmlformats.org/drawingml/2006/main">
          <a:off x="5437250" y="4631586"/>
          <a:ext cx="1129553" cy="336176"/>
        </a:xfrm>
        <a:prstGeom xmlns:a="http://schemas.openxmlformats.org/drawingml/2006/main" prst="actionButtonBlank">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0.34741</cdr:x>
      <cdr:y>0.8795</cdr:y>
    </cdr:from>
    <cdr:to>
      <cdr:x>0.51307</cdr:x>
      <cdr:y>0.9771</cdr:y>
    </cdr:to>
    <cdr:sp macro="" textlink="">
      <cdr:nvSpPr>
        <cdr:cNvPr id="3" name="Bouton d'action : Personnalisé 2">
          <a:extLst xmlns:a="http://schemas.openxmlformats.org/drawingml/2006/main">
            <a:ext uri="{FF2B5EF4-FFF2-40B4-BE49-F238E27FC236}">
              <a16:creationId xmlns:a16="http://schemas.microsoft.com/office/drawing/2014/main" id="{8CEAF1DE-F1FA-2741-BDA4-4F4C477A8622}"/>
            </a:ext>
          </a:extLst>
        </cdr:cNvPr>
        <cdr:cNvSpPr/>
      </cdr:nvSpPr>
      <cdr:spPr>
        <a:xfrm xmlns:a="http://schemas.openxmlformats.org/drawingml/2006/main">
          <a:off x="3554661" y="4604691"/>
          <a:ext cx="1694984" cy="510989"/>
        </a:xfrm>
        <a:prstGeom xmlns:a="http://schemas.openxmlformats.org/drawingml/2006/main" prst="actionButtonBlank">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0.21438</cdr:x>
      <cdr:y>0.88407</cdr:y>
    </cdr:from>
    <cdr:to>
      <cdr:x>0.32478</cdr:x>
      <cdr:y>0.9848</cdr:y>
    </cdr:to>
    <cdr:sp macro="" textlink="">
      <cdr:nvSpPr>
        <cdr:cNvPr id="4" name="Bouton d'action : Personnalisé 3">
          <a:extLst xmlns:a="http://schemas.openxmlformats.org/drawingml/2006/main">
            <a:ext uri="{FF2B5EF4-FFF2-40B4-BE49-F238E27FC236}">
              <a16:creationId xmlns:a16="http://schemas.microsoft.com/office/drawing/2014/main" id="{039C8C89-7A8E-8348-A891-D5ABB59B5FBF}"/>
            </a:ext>
          </a:extLst>
        </cdr:cNvPr>
        <cdr:cNvSpPr/>
      </cdr:nvSpPr>
      <cdr:spPr>
        <a:xfrm xmlns:a="http://schemas.openxmlformats.org/drawingml/2006/main">
          <a:off x="2193521" y="4628597"/>
          <a:ext cx="1129553" cy="527423"/>
        </a:xfrm>
        <a:prstGeom xmlns:a="http://schemas.openxmlformats.org/drawingml/2006/main" prst="actionButtonBlank">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0.05667</cdr:x>
      <cdr:y>0.89177</cdr:y>
    </cdr:from>
    <cdr:to>
      <cdr:x>0.16707</cdr:x>
      <cdr:y>0.95598</cdr:y>
    </cdr:to>
    <cdr:sp macro="" textlink="">
      <cdr:nvSpPr>
        <cdr:cNvPr id="5" name="Bouton d'action : Personnalisé 4">
          <a:extLst xmlns:a="http://schemas.openxmlformats.org/drawingml/2006/main">
            <a:ext uri="{FF2B5EF4-FFF2-40B4-BE49-F238E27FC236}">
              <a16:creationId xmlns:a16="http://schemas.microsoft.com/office/drawing/2014/main" id="{039C8C89-7A8E-8348-A891-D5ABB59B5FBF}"/>
            </a:ext>
          </a:extLst>
        </cdr:cNvPr>
        <cdr:cNvSpPr/>
      </cdr:nvSpPr>
      <cdr:spPr>
        <a:xfrm xmlns:a="http://schemas.openxmlformats.org/drawingml/2006/main">
          <a:off x="579874" y="4668939"/>
          <a:ext cx="1129553" cy="336176"/>
        </a:xfrm>
        <a:prstGeom xmlns:a="http://schemas.openxmlformats.org/drawingml/2006/main" prst="actionButtonBlank">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fr-F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3AA1D-1477-C942-BC8D-A4D3F316C831}" type="datetimeFigureOut">
              <a:rPr lang="fr-FR" smtClean="0"/>
              <a:t>28/06/2021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B6543E-E8BF-D649-AE0C-E25A18AC4E68}" type="slidenum">
              <a:rPr lang="fr-FR" smtClean="0"/>
              <a:t>‹N°›</a:t>
            </a:fld>
            <a:endParaRPr lang="fr-FR"/>
          </a:p>
        </p:txBody>
      </p:sp>
    </p:spTree>
    <p:extLst>
      <p:ext uri="{BB962C8B-B14F-4D97-AF65-F5344CB8AC3E}">
        <p14:creationId xmlns:p14="http://schemas.microsoft.com/office/powerpoint/2010/main" val="62343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déclenchant ce questionnaire, la volonté de l’ADHYS était de partager ensemble nos retours d’expérience sur cette période que nous avons traversé et traversons encore.. </a:t>
            </a:r>
          </a:p>
        </p:txBody>
      </p:sp>
      <p:sp>
        <p:nvSpPr>
          <p:cNvPr id="4" name="Espace réservé du numéro de diapositive 3"/>
          <p:cNvSpPr>
            <a:spLocks noGrp="1"/>
          </p:cNvSpPr>
          <p:nvPr>
            <p:ph type="sldNum" sz="quarter" idx="5"/>
          </p:nvPr>
        </p:nvSpPr>
        <p:spPr/>
        <p:txBody>
          <a:bodyPr/>
          <a:lstStyle/>
          <a:p>
            <a:fld id="{1DB6543E-E8BF-D649-AE0C-E25A18AC4E68}" type="slidenum">
              <a:rPr lang="fr-FR" smtClean="0"/>
              <a:t>1</a:t>
            </a:fld>
            <a:endParaRPr lang="fr-FR"/>
          </a:p>
        </p:txBody>
      </p:sp>
    </p:spTree>
    <p:extLst>
      <p:ext uri="{BB962C8B-B14F-4D97-AF65-F5344CB8AC3E}">
        <p14:creationId xmlns:p14="http://schemas.microsoft.com/office/powerpoint/2010/main" val="372194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Certains CHSCT n’ont pas la garantie que leurs propositions ont été retenues . </a:t>
            </a:r>
          </a:p>
        </p:txBody>
      </p:sp>
      <p:sp>
        <p:nvSpPr>
          <p:cNvPr id="4" name="Espace réservé du numéro de diapositive 3"/>
          <p:cNvSpPr>
            <a:spLocks noGrp="1"/>
          </p:cNvSpPr>
          <p:nvPr>
            <p:ph type="sldNum" sz="quarter" idx="5"/>
          </p:nvPr>
        </p:nvSpPr>
        <p:spPr/>
        <p:txBody>
          <a:bodyPr/>
          <a:lstStyle/>
          <a:p>
            <a:fld id="{1DB6543E-E8BF-D649-AE0C-E25A18AC4E68}" type="slidenum">
              <a:rPr lang="fr-FR" smtClean="0"/>
              <a:t>19</a:t>
            </a:fld>
            <a:endParaRPr lang="fr-FR"/>
          </a:p>
        </p:txBody>
      </p:sp>
    </p:spTree>
    <p:extLst>
      <p:ext uri="{BB962C8B-B14F-4D97-AF65-F5344CB8AC3E}">
        <p14:creationId xmlns:p14="http://schemas.microsoft.com/office/powerpoint/2010/main" val="58606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95B87A-0DCE-F746-B18A-111A1CBA34E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6463A1C-282B-F548-9E25-F22555E127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7FAAEA2-C0F2-EB4D-AFBA-42B95D9D91FC}"/>
              </a:ext>
            </a:extLst>
          </p:cNvPr>
          <p:cNvSpPr>
            <a:spLocks noGrp="1"/>
          </p:cNvSpPr>
          <p:nvPr>
            <p:ph type="dt" sz="half" idx="10"/>
          </p:nvPr>
        </p:nvSpPr>
        <p:spPr/>
        <p:txBody>
          <a:bodyPr/>
          <a:lstStyle/>
          <a:p>
            <a:fld id="{60398514-51D1-8045-A334-28693F190420}" type="datetime1">
              <a:rPr lang="fr-FR" smtClean="0"/>
              <a:t>28/06/2021</a:t>
            </a:fld>
            <a:endParaRPr lang="fr-FR"/>
          </a:p>
        </p:txBody>
      </p:sp>
      <p:sp>
        <p:nvSpPr>
          <p:cNvPr id="5" name="Espace réservé du pied de page 4">
            <a:extLst>
              <a:ext uri="{FF2B5EF4-FFF2-40B4-BE49-F238E27FC236}">
                <a16:creationId xmlns:a16="http://schemas.microsoft.com/office/drawing/2014/main" id="{C80BBFAA-46DF-8D4B-A49B-C91AFFFE2D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ED0D2B-5977-794B-A9D3-81445E4047A9}"/>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232380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063A5B-B1F2-184B-8864-8A45BA61EE9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4849D8A-27A8-A44A-B565-CF6F0506609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CC5DE7-AA6A-6D46-A8A1-93181B0A9126}"/>
              </a:ext>
            </a:extLst>
          </p:cNvPr>
          <p:cNvSpPr>
            <a:spLocks noGrp="1"/>
          </p:cNvSpPr>
          <p:nvPr>
            <p:ph type="dt" sz="half" idx="10"/>
          </p:nvPr>
        </p:nvSpPr>
        <p:spPr/>
        <p:txBody>
          <a:bodyPr/>
          <a:lstStyle/>
          <a:p>
            <a:fld id="{E7C94727-1415-2E4F-8D38-5D06E018F531}" type="datetime1">
              <a:rPr lang="fr-FR" smtClean="0"/>
              <a:t>28/06/2021</a:t>
            </a:fld>
            <a:endParaRPr lang="fr-FR"/>
          </a:p>
        </p:txBody>
      </p:sp>
      <p:sp>
        <p:nvSpPr>
          <p:cNvPr id="5" name="Espace réservé du pied de page 4">
            <a:extLst>
              <a:ext uri="{FF2B5EF4-FFF2-40B4-BE49-F238E27FC236}">
                <a16:creationId xmlns:a16="http://schemas.microsoft.com/office/drawing/2014/main" id="{2748C128-6783-A74B-B1E5-25D58FFC35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F2032A-FF61-B344-9F54-A7F1D2D65AF8}"/>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37840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AD18DD3-5F0D-0347-B96C-13311E71A7B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26DE913-8755-B842-BB0C-CF43BC3DB75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7F1F6A-2849-A445-838E-F2A556AC2942}"/>
              </a:ext>
            </a:extLst>
          </p:cNvPr>
          <p:cNvSpPr>
            <a:spLocks noGrp="1"/>
          </p:cNvSpPr>
          <p:nvPr>
            <p:ph type="dt" sz="half" idx="10"/>
          </p:nvPr>
        </p:nvSpPr>
        <p:spPr/>
        <p:txBody>
          <a:bodyPr/>
          <a:lstStyle/>
          <a:p>
            <a:fld id="{3AD06538-ED1F-2A4F-9A03-6C003CE2B207}" type="datetime1">
              <a:rPr lang="fr-FR" smtClean="0"/>
              <a:t>28/06/2021</a:t>
            </a:fld>
            <a:endParaRPr lang="fr-FR"/>
          </a:p>
        </p:txBody>
      </p:sp>
      <p:sp>
        <p:nvSpPr>
          <p:cNvPr id="5" name="Espace réservé du pied de page 4">
            <a:extLst>
              <a:ext uri="{FF2B5EF4-FFF2-40B4-BE49-F238E27FC236}">
                <a16:creationId xmlns:a16="http://schemas.microsoft.com/office/drawing/2014/main" id="{B4973210-EAE2-C047-8ACE-9797715F0E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53D3DA-1E04-2048-AB4A-977EBA15CDBC}"/>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278052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dhy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AA79B-D90A-1740-A04A-372C7962A92A}"/>
              </a:ext>
            </a:extLst>
          </p:cNvPr>
          <p:cNvSpPr>
            <a:spLocks noGrp="1"/>
          </p:cNvSpPr>
          <p:nvPr>
            <p:ph type="title"/>
          </p:nvPr>
        </p:nvSpPr>
        <p:spPr>
          <a:xfrm>
            <a:off x="2057400" y="365125"/>
            <a:ext cx="7955280" cy="1325563"/>
          </a:xfrm>
        </p:spPr>
        <p:txBody>
          <a:bodyPr>
            <a:normAutofit/>
          </a:bodyPr>
          <a:lstStyle>
            <a:lvl1pPr algn="ctr">
              <a:defRPr sz="3200" b="1"/>
            </a:lvl1pPr>
          </a:lstStyle>
          <a:p>
            <a:r>
              <a:rPr lang="fr-FR" dirty="0"/>
              <a:t>Modifiez le style du titre</a:t>
            </a:r>
          </a:p>
        </p:txBody>
      </p:sp>
      <p:sp>
        <p:nvSpPr>
          <p:cNvPr id="3" name="Espace réservé du contenu 2">
            <a:extLst>
              <a:ext uri="{FF2B5EF4-FFF2-40B4-BE49-F238E27FC236}">
                <a16:creationId xmlns:a16="http://schemas.microsoft.com/office/drawing/2014/main" id="{618598DB-1CF3-1B48-B3C9-5095F95C2F7F}"/>
              </a:ext>
            </a:extLst>
          </p:cNvPr>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FD4DC2D3-12A5-2F49-8C2F-5230E3F6C680}"/>
              </a:ext>
            </a:extLst>
          </p:cNvPr>
          <p:cNvSpPr>
            <a:spLocks noGrp="1"/>
          </p:cNvSpPr>
          <p:nvPr>
            <p:ph type="dt" sz="half" idx="10"/>
          </p:nvPr>
        </p:nvSpPr>
        <p:spPr/>
        <p:txBody>
          <a:bodyPr/>
          <a:lstStyle/>
          <a:p>
            <a:fld id="{961ADE5F-0EBD-6C42-B54C-FD1960B310E1}" type="datetime1">
              <a:rPr lang="fr-FR" smtClean="0"/>
              <a:t>28/06/2021</a:t>
            </a:fld>
            <a:endParaRPr lang="fr-FR"/>
          </a:p>
        </p:txBody>
      </p:sp>
      <p:sp>
        <p:nvSpPr>
          <p:cNvPr id="5" name="Espace réservé du pied de page 4">
            <a:extLst>
              <a:ext uri="{FF2B5EF4-FFF2-40B4-BE49-F238E27FC236}">
                <a16:creationId xmlns:a16="http://schemas.microsoft.com/office/drawing/2014/main" id="{5D632888-CA83-304B-AC93-EE89A54C75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97EEE6B-29C9-E44D-9C6D-2609496E97DF}"/>
              </a:ext>
            </a:extLst>
          </p:cNvPr>
          <p:cNvSpPr>
            <a:spLocks noGrp="1"/>
          </p:cNvSpPr>
          <p:nvPr>
            <p:ph type="sldNum" sz="quarter" idx="12"/>
          </p:nvPr>
        </p:nvSpPr>
        <p:spPr/>
        <p:txBody>
          <a:bodyPr/>
          <a:lstStyle/>
          <a:p>
            <a:fld id="{BA33A91C-DD51-B443-B4CD-5B9A2213BAB0}" type="slidenum">
              <a:rPr lang="fr-FR" smtClean="0"/>
              <a:t>‹N°›</a:t>
            </a:fld>
            <a:endParaRPr lang="fr-FR"/>
          </a:p>
        </p:txBody>
      </p:sp>
      <p:pic>
        <p:nvPicPr>
          <p:cNvPr id="7" name="Image 6">
            <a:extLst>
              <a:ext uri="{FF2B5EF4-FFF2-40B4-BE49-F238E27FC236}">
                <a16:creationId xmlns:a16="http://schemas.microsoft.com/office/drawing/2014/main" id="{65505806-4919-4A4C-AFA4-A7472F49398F}"/>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823" y="358756"/>
            <a:ext cx="1165860" cy="772160"/>
          </a:xfrm>
          <a:prstGeom prst="rect">
            <a:avLst/>
          </a:prstGeom>
          <a:noFill/>
          <a:ln>
            <a:noFill/>
          </a:ln>
        </p:spPr>
      </p:pic>
    </p:spTree>
    <p:extLst>
      <p:ext uri="{BB962C8B-B14F-4D97-AF65-F5344CB8AC3E}">
        <p14:creationId xmlns:p14="http://schemas.microsoft.com/office/powerpoint/2010/main" val="33200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AF2CA7-B3BB-4342-8AEA-F2AE01FDA2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DFFFCD1-BF22-3D44-AE9C-B95186B0C8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ED34094-3954-B74C-9C08-ECED7334CD32}"/>
              </a:ext>
            </a:extLst>
          </p:cNvPr>
          <p:cNvSpPr>
            <a:spLocks noGrp="1"/>
          </p:cNvSpPr>
          <p:nvPr>
            <p:ph type="dt" sz="half" idx="10"/>
          </p:nvPr>
        </p:nvSpPr>
        <p:spPr/>
        <p:txBody>
          <a:bodyPr/>
          <a:lstStyle/>
          <a:p>
            <a:fld id="{E9D33F53-B621-1449-BEB1-EEDA40DDA91C}" type="datetime1">
              <a:rPr lang="fr-FR" smtClean="0"/>
              <a:t>28/06/2021</a:t>
            </a:fld>
            <a:endParaRPr lang="fr-FR"/>
          </a:p>
        </p:txBody>
      </p:sp>
      <p:sp>
        <p:nvSpPr>
          <p:cNvPr id="5" name="Espace réservé du pied de page 4">
            <a:extLst>
              <a:ext uri="{FF2B5EF4-FFF2-40B4-BE49-F238E27FC236}">
                <a16:creationId xmlns:a16="http://schemas.microsoft.com/office/drawing/2014/main" id="{DF4592A7-322F-7049-B9F4-9A6CED3C5BD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3433C9-5846-5140-AA47-E12280E758E7}"/>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84723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0912F1-D1C9-C34C-831B-E1774394C26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5755B64-ECBE-5644-AA90-4BA2F4500D4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C4FB0C7-7EF0-CE47-A1C0-EFF6CD6C98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B5BAA54-50ED-C64C-8C94-69BA64F95B19}"/>
              </a:ext>
            </a:extLst>
          </p:cNvPr>
          <p:cNvSpPr>
            <a:spLocks noGrp="1"/>
          </p:cNvSpPr>
          <p:nvPr>
            <p:ph type="dt" sz="half" idx="10"/>
          </p:nvPr>
        </p:nvSpPr>
        <p:spPr/>
        <p:txBody>
          <a:bodyPr/>
          <a:lstStyle/>
          <a:p>
            <a:fld id="{84E2F119-86FC-8041-9565-E2BA7F263192}" type="datetime1">
              <a:rPr lang="fr-FR" smtClean="0"/>
              <a:t>28/06/2021</a:t>
            </a:fld>
            <a:endParaRPr lang="fr-FR"/>
          </a:p>
        </p:txBody>
      </p:sp>
      <p:sp>
        <p:nvSpPr>
          <p:cNvPr id="6" name="Espace réservé du pied de page 5">
            <a:extLst>
              <a:ext uri="{FF2B5EF4-FFF2-40B4-BE49-F238E27FC236}">
                <a16:creationId xmlns:a16="http://schemas.microsoft.com/office/drawing/2014/main" id="{0D781999-0A8C-404D-8181-3CBE453764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CD86E12-73DD-5F43-A0D3-75C5C7D90126}"/>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144353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4D1873-49B5-5544-A01F-B732EA5F580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DF7D655-7328-E948-97E8-754BE77D81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10044E5-3AA7-C647-8477-2DB536A0B0E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5B0072E-AE8C-A24E-9567-70B020B774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9EF649D-8696-AD49-B079-3A39E1EE725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954EF1B-D8EE-804D-A2CE-9A8C21516B22}"/>
              </a:ext>
            </a:extLst>
          </p:cNvPr>
          <p:cNvSpPr>
            <a:spLocks noGrp="1"/>
          </p:cNvSpPr>
          <p:nvPr>
            <p:ph type="dt" sz="half" idx="10"/>
          </p:nvPr>
        </p:nvSpPr>
        <p:spPr/>
        <p:txBody>
          <a:bodyPr/>
          <a:lstStyle/>
          <a:p>
            <a:fld id="{C9292F78-44CF-E347-BE26-5787F0B1D6F6}" type="datetime1">
              <a:rPr lang="fr-FR" smtClean="0"/>
              <a:t>28/06/2021</a:t>
            </a:fld>
            <a:endParaRPr lang="fr-FR"/>
          </a:p>
        </p:txBody>
      </p:sp>
      <p:sp>
        <p:nvSpPr>
          <p:cNvPr id="8" name="Espace réservé du pied de page 7">
            <a:extLst>
              <a:ext uri="{FF2B5EF4-FFF2-40B4-BE49-F238E27FC236}">
                <a16:creationId xmlns:a16="http://schemas.microsoft.com/office/drawing/2014/main" id="{04426A74-092A-E243-9832-86D4C2B2F48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83665FC-DE4D-C848-A261-106882F86A2E}"/>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238644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377E55-EF24-244F-A459-3E8BB46A06C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5A69AE3-9003-0C4D-A124-EA318B16EE2E}"/>
              </a:ext>
            </a:extLst>
          </p:cNvPr>
          <p:cNvSpPr>
            <a:spLocks noGrp="1"/>
          </p:cNvSpPr>
          <p:nvPr>
            <p:ph type="dt" sz="half" idx="10"/>
          </p:nvPr>
        </p:nvSpPr>
        <p:spPr/>
        <p:txBody>
          <a:bodyPr/>
          <a:lstStyle/>
          <a:p>
            <a:fld id="{26EDDF73-41AE-3A4D-BB1C-A3114AC0ECCE}" type="datetime1">
              <a:rPr lang="fr-FR" smtClean="0"/>
              <a:t>28/06/2021</a:t>
            </a:fld>
            <a:endParaRPr lang="fr-FR"/>
          </a:p>
        </p:txBody>
      </p:sp>
      <p:sp>
        <p:nvSpPr>
          <p:cNvPr id="4" name="Espace réservé du pied de page 3">
            <a:extLst>
              <a:ext uri="{FF2B5EF4-FFF2-40B4-BE49-F238E27FC236}">
                <a16:creationId xmlns:a16="http://schemas.microsoft.com/office/drawing/2014/main" id="{76BDB104-ADEA-FD40-AF61-1BF486F2A8C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8EE3A29-C140-E24E-9931-34DEFAE0D669}"/>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231518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D4969BE-9E3A-6945-9EC1-835D3FB525CB}"/>
              </a:ext>
            </a:extLst>
          </p:cNvPr>
          <p:cNvSpPr>
            <a:spLocks noGrp="1"/>
          </p:cNvSpPr>
          <p:nvPr>
            <p:ph type="dt" sz="half" idx="10"/>
          </p:nvPr>
        </p:nvSpPr>
        <p:spPr/>
        <p:txBody>
          <a:bodyPr/>
          <a:lstStyle/>
          <a:p>
            <a:fld id="{B5592543-707B-2B42-A259-35B741EC7CEE}" type="datetime1">
              <a:rPr lang="fr-FR" smtClean="0"/>
              <a:t>28/06/2021</a:t>
            </a:fld>
            <a:endParaRPr lang="fr-FR"/>
          </a:p>
        </p:txBody>
      </p:sp>
      <p:sp>
        <p:nvSpPr>
          <p:cNvPr id="3" name="Espace réservé du pied de page 2">
            <a:extLst>
              <a:ext uri="{FF2B5EF4-FFF2-40B4-BE49-F238E27FC236}">
                <a16:creationId xmlns:a16="http://schemas.microsoft.com/office/drawing/2014/main" id="{7E9ADC2F-78F5-AF44-8295-D7FC09853F0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0EEDCBD-9A5F-2545-9700-349EE3A01E22}"/>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213350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6CCF1C-7B1B-8542-A02B-2C8E0991B72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6AFB26B-6697-BC48-90AC-EA56FF827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434C407-E379-3E4C-A39B-26ACF3CC3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3345BCC-13A9-F14A-8358-0D2F0E77A0F4}"/>
              </a:ext>
            </a:extLst>
          </p:cNvPr>
          <p:cNvSpPr>
            <a:spLocks noGrp="1"/>
          </p:cNvSpPr>
          <p:nvPr>
            <p:ph type="dt" sz="half" idx="10"/>
          </p:nvPr>
        </p:nvSpPr>
        <p:spPr/>
        <p:txBody>
          <a:bodyPr/>
          <a:lstStyle/>
          <a:p>
            <a:fld id="{1745140C-4371-1942-9E18-9081B4A717E7}" type="datetime1">
              <a:rPr lang="fr-FR" smtClean="0"/>
              <a:t>28/06/2021</a:t>
            </a:fld>
            <a:endParaRPr lang="fr-FR"/>
          </a:p>
        </p:txBody>
      </p:sp>
      <p:sp>
        <p:nvSpPr>
          <p:cNvPr id="6" name="Espace réservé du pied de page 5">
            <a:extLst>
              <a:ext uri="{FF2B5EF4-FFF2-40B4-BE49-F238E27FC236}">
                <a16:creationId xmlns:a16="http://schemas.microsoft.com/office/drawing/2014/main" id="{32FA9A82-45C6-4947-88DA-A54DC24210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F05F9F-7A9E-0D49-833C-4F14AB5F3457}"/>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293754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0D8FC6-8D65-0A47-B033-57DF278841A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4269117-CEFD-5E44-A394-0E366C4531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B9F6529-3A97-BB4C-AE75-69C39F045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9A04C0B-48A5-0245-92AA-1D23546BDAB8}"/>
              </a:ext>
            </a:extLst>
          </p:cNvPr>
          <p:cNvSpPr>
            <a:spLocks noGrp="1"/>
          </p:cNvSpPr>
          <p:nvPr>
            <p:ph type="dt" sz="half" idx="10"/>
          </p:nvPr>
        </p:nvSpPr>
        <p:spPr/>
        <p:txBody>
          <a:bodyPr/>
          <a:lstStyle/>
          <a:p>
            <a:fld id="{55C35F71-71D3-3A40-88EB-116CAE83C1B2}" type="datetime1">
              <a:rPr lang="fr-FR" smtClean="0"/>
              <a:t>28/06/2021</a:t>
            </a:fld>
            <a:endParaRPr lang="fr-FR"/>
          </a:p>
        </p:txBody>
      </p:sp>
      <p:sp>
        <p:nvSpPr>
          <p:cNvPr id="6" name="Espace réservé du pied de page 5">
            <a:extLst>
              <a:ext uri="{FF2B5EF4-FFF2-40B4-BE49-F238E27FC236}">
                <a16:creationId xmlns:a16="http://schemas.microsoft.com/office/drawing/2014/main" id="{38698639-6792-ED46-AEA9-2B4651F1EB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6096CE0-E36D-7C4D-A354-25560C8D1E0C}"/>
              </a:ext>
            </a:extLst>
          </p:cNvPr>
          <p:cNvSpPr>
            <a:spLocks noGrp="1"/>
          </p:cNvSpPr>
          <p:nvPr>
            <p:ph type="sldNum" sz="quarter" idx="12"/>
          </p:nvPr>
        </p:nvSpPr>
        <p:spPr/>
        <p:txBody>
          <a:bodyPr/>
          <a:lstStyle/>
          <a:p>
            <a:fld id="{BA33A91C-DD51-B443-B4CD-5B9A2213BAB0}" type="slidenum">
              <a:rPr lang="fr-FR" smtClean="0"/>
              <a:t>‹N°›</a:t>
            </a:fld>
            <a:endParaRPr lang="fr-FR"/>
          </a:p>
        </p:txBody>
      </p:sp>
    </p:spTree>
    <p:extLst>
      <p:ext uri="{BB962C8B-B14F-4D97-AF65-F5344CB8AC3E}">
        <p14:creationId xmlns:p14="http://schemas.microsoft.com/office/powerpoint/2010/main" val="3036776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F9950EB-DDD9-B14E-B46D-A9779C2FAD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5488E51-A2B7-2F4D-827F-515B6E344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A5927B-BA20-0F46-B6B0-0DD52C8FB8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F1472-584B-0646-B181-3F61C4BE5A09}" type="datetime1">
              <a:rPr lang="fr-FR" smtClean="0"/>
              <a:t>28/06/2021</a:t>
            </a:fld>
            <a:endParaRPr lang="fr-FR"/>
          </a:p>
        </p:txBody>
      </p:sp>
      <p:sp>
        <p:nvSpPr>
          <p:cNvPr id="5" name="Espace réservé du pied de page 4">
            <a:extLst>
              <a:ext uri="{FF2B5EF4-FFF2-40B4-BE49-F238E27FC236}">
                <a16:creationId xmlns:a16="http://schemas.microsoft.com/office/drawing/2014/main" id="{E130D7D0-19BD-5A43-875C-A2F0689C95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F5F7DB2-01D0-824F-B174-9118E6442A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3A91C-DD51-B443-B4CD-5B9A2213BAB0}" type="slidenum">
              <a:rPr lang="fr-FR" smtClean="0"/>
              <a:t>‹N°›</a:t>
            </a:fld>
            <a:endParaRPr lang="fr-FR"/>
          </a:p>
        </p:txBody>
      </p:sp>
    </p:spTree>
    <p:extLst>
      <p:ext uri="{BB962C8B-B14F-4D97-AF65-F5344CB8AC3E}">
        <p14:creationId xmlns:p14="http://schemas.microsoft.com/office/powerpoint/2010/main" val="2947371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chart" Target="../charts/chart4.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20.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6.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s>
</file>

<file path=ppt/slides/_rels/slide28.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slide" Target="slide3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38.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chart" Target="../charts/chart9.xml"/><Relationship Id="rId1" Type="http://schemas.openxmlformats.org/officeDocument/2006/relationships/slideLayout" Target="../slideLayouts/slideLayout2.xml"/><Relationship Id="rId6" Type="http://schemas.openxmlformats.org/officeDocument/2006/relationships/slide" Target="slide46.xml"/><Relationship Id="rId5" Type="http://schemas.openxmlformats.org/officeDocument/2006/relationships/slide" Target="slide45.xml"/><Relationship Id="rId4" Type="http://schemas.openxmlformats.org/officeDocument/2006/relationships/slide" Target="slide44.xml"/></Relationships>
</file>

<file path=ppt/slides/_rels/slide43.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516D1F-EDE5-654C-ABDC-489E0B8287E1}"/>
              </a:ext>
            </a:extLst>
          </p:cNvPr>
          <p:cNvSpPr>
            <a:spLocks noGrp="1"/>
          </p:cNvSpPr>
          <p:nvPr>
            <p:ph type="ctrTitle"/>
          </p:nvPr>
        </p:nvSpPr>
        <p:spPr/>
        <p:txBody>
          <a:bodyPr>
            <a:normAutofit fontScale="90000"/>
          </a:bodyPr>
          <a:lstStyle/>
          <a:p>
            <a:r>
              <a:rPr lang="fr-FR" b="1" dirty="0">
                <a:solidFill>
                  <a:srgbClr val="2E9F4D"/>
                </a:solidFill>
              </a:rPr>
              <a:t>Crise sanitaire</a:t>
            </a:r>
            <a:br>
              <a:rPr lang="fr-FR" dirty="0">
                <a:solidFill>
                  <a:srgbClr val="2E9F4D"/>
                </a:solidFill>
              </a:rPr>
            </a:br>
            <a:r>
              <a:rPr lang="fr-FR" b="1" dirty="0">
                <a:solidFill>
                  <a:srgbClr val="2E9F4D"/>
                </a:solidFill>
              </a:rPr>
              <a:t>L’ADHYS vous donne la parole </a:t>
            </a:r>
            <a:br>
              <a:rPr lang="fr-FR" dirty="0">
                <a:solidFill>
                  <a:srgbClr val="2E9F4D"/>
                </a:solidFill>
              </a:rPr>
            </a:br>
            <a:endParaRPr lang="fr-FR" dirty="0">
              <a:solidFill>
                <a:srgbClr val="2E9F4D"/>
              </a:solidFill>
            </a:endParaRPr>
          </a:p>
        </p:txBody>
      </p:sp>
      <p:sp>
        <p:nvSpPr>
          <p:cNvPr id="3" name="Sous-titre 2">
            <a:extLst>
              <a:ext uri="{FF2B5EF4-FFF2-40B4-BE49-F238E27FC236}">
                <a16:creationId xmlns:a16="http://schemas.microsoft.com/office/drawing/2014/main" id="{E39D9FF9-C200-EE48-BDF7-B2978FD7C71D}"/>
              </a:ext>
            </a:extLst>
          </p:cNvPr>
          <p:cNvSpPr>
            <a:spLocks noGrp="1"/>
          </p:cNvSpPr>
          <p:nvPr>
            <p:ph type="subTitle" idx="1"/>
          </p:nvPr>
        </p:nvSpPr>
        <p:spPr/>
        <p:txBody>
          <a:bodyPr>
            <a:normAutofit/>
          </a:bodyPr>
          <a:lstStyle/>
          <a:p>
            <a:r>
              <a:rPr lang="fr-FR" sz="2800" b="1" dirty="0">
                <a:solidFill>
                  <a:srgbClr val="2E9F4D"/>
                </a:solidFill>
                <a:ea typeface="+mj-ea"/>
                <a:cs typeface="+mj-cs"/>
              </a:rPr>
              <a:t>110 répertoriées comme suit :</a:t>
            </a:r>
          </a:p>
          <a:p>
            <a:r>
              <a:rPr lang="fr-FR" sz="2800" b="1" dirty="0">
                <a:solidFill>
                  <a:srgbClr val="2E9F4D"/>
                </a:solidFill>
                <a:latin typeface="+mj-lt"/>
                <a:ea typeface="+mj-ea"/>
                <a:cs typeface="+mj-cs"/>
              </a:rPr>
              <a:t>		</a:t>
            </a:r>
          </a:p>
        </p:txBody>
      </p:sp>
      <p:pic>
        <p:nvPicPr>
          <p:cNvPr id="4" name="Image 3">
            <a:extLst>
              <a:ext uri="{FF2B5EF4-FFF2-40B4-BE49-F238E27FC236}">
                <a16:creationId xmlns:a16="http://schemas.microsoft.com/office/drawing/2014/main" id="{BA36543F-695C-1646-B0A5-0CC6776F2B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5569" y="397374"/>
            <a:ext cx="1165860" cy="772160"/>
          </a:xfrm>
          <a:prstGeom prst="rect">
            <a:avLst/>
          </a:prstGeom>
          <a:noFill/>
          <a:ln>
            <a:noFill/>
          </a:ln>
        </p:spPr>
      </p:pic>
      <p:sp>
        <p:nvSpPr>
          <p:cNvPr id="6" name="Espace réservé du numéro de diapositive 5">
            <a:extLst>
              <a:ext uri="{FF2B5EF4-FFF2-40B4-BE49-F238E27FC236}">
                <a16:creationId xmlns:a16="http://schemas.microsoft.com/office/drawing/2014/main" id="{7BAFB4FE-F66F-214C-8259-F73ADD132EED}"/>
              </a:ext>
            </a:extLst>
          </p:cNvPr>
          <p:cNvSpPr>
            <a:spLocks noGrp="1"/>
          </p:cNvSpPr>
          <p:nvPr>
            <p:ph type="sldNum" sz="quarter" idx="12"/>
          </p:nvPr>
        </p:nvSpPr>
        <p:spPr/>
        <p:txBody>
          <a:bodyPr/>
          <a:lstStyle/>
          <a:p>
            <a:fld id="{BA33A91C-DD51-B443-B4CD-5B9A2213BAB0}" type="slidenum">
              <a:rPr lang="fr-FR" smtClean="0"/>
              <a:t>1</a:t>
            </a:fld>
            <a:endParaRPr lang="fr-FR"/>
          </a:p>
        </p:txBody>
      </p:sp>
      <p:graphicFrame>
        <p:nvGraphicFramePr>
          <p:cNvPr id="5" name="Tableau 6">
            <a:extLst>
              <a:ext uri="{FF2B5EF4-FFF2-40B4-BE49-F238E27FC236}">
                <a16:creationId xmlns:a16="http://schemas.microsoft.com/office/drawing/2014/main" id="{CF9BAFE6-0D97-FE45-B203-BAE2CDE28FD1}"/>
              </a:ext>
            </a:extLst>
          </p:cNvPr>
          <p:cNvGraphicFramePr>
            <a:graphicFrameLocks noGrp="1"/>
          </p:cNvGraphicFramePr>
          <p:nvPr>
            <p:extLst>
              <p:ext uri="{D42A27DB-BD31-4B8C-83A1-F6EECF244321}">
                <p14:modId xmlns:p14="http://schemas.microsoft.com/office/powerpoint/2010/main" val="3173477541"/>
              </p:ext>
            </p:extLst>
          </p:nvPr>
        </p:nvGraphicFramePr>
        <p:xfrm>
          <a:off x="2622176" y="4298877"/>
          <a:ext cx="6599706" cy="1483360"/>
        </p:xfrm>
        <a:graphic>
          <a:graphicData uri="http://schemas.openxmlformats.org/drawingml/2006/table">
            <a:tbl>
              <a:tblPr firstRow="1" bandRow="1">
                <a:tableStyleId>{5C22544A-7EE6-4342-B048-85BDC9FD1C3A}</a:tableStyleId>
              </a:tblPr>
              <a:tblGrid>
                <a:gridCol w="3299853">
                  <a:extLst>
                    <a:ext uri="{9D8B030D-6E8A-4147-A177-3AD203B41FA5}">
                      <a16:colId xmlns:a16="http://schemas.microsoft.com/office/drawing/2014/main" val="1051077997"/>
                    </a:ext>
                  </a:extLst>
                </a:gridCol>
                <a:gridCol w="3299853">
                  <a:extLst>
                    <a:ext uri="{9D8B030D-6E8A-4147-A177-3AD203B41FA5}">
                      <a16:colId xmlns:a16="http://schemas.microsoft.com/office/drawing/2014/main" val="1048392320"/>
                    </a:ext>
                  </a:extLst>
                </a:gridCol>
              </a:tblGrid>
              <a:tr h="370840">
                <a:tc>
                  <a:txBody>
                    <a:bodyPr/>
                    <a:lstStyle/>
                    <a:p>
                      <a:r>
                        <a:rPr lang="fr-FR" dirty="0">
                          <a:solidFill>
                            <a:schemeClr val="accent6">
                              <a:lumMod val="75000"/>
                            </a:schemeClr>
                          </a:solidFill>
                        </a:rPr>
                        <a:t>PREVENTEURS</a:t>
                      </a:r>
                      <a:endParaRPr lang="fr-FR" dirty="0"/>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tc>
                  <a:txBody>
                    <a:bodyPr/>
                    <a:lstStyle/>
                    <a:p>
                      <a:r>
                        <a:rPr lang="fr-FR" dirty="0">
                          <a:solidFill>
                            <a:schemeClr val="accent6">
                              <a:lumMod val="75000"/>
                            </a:schemeClr>
                          </a:solidFill>
                          <a:sym typeface="Wingdings" pitchFamily="2" charset="2"/>
                        </a:rPr>
                        <a:t>83 réponses  (75%)</a:t>
                      </a:r>
                      <a:endParaRPr lang="fr-FR" dirty="0"/>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extLst>
                  <a:ext uri="{0D108BD9-81ED-4DB2-BD59-A6C34878D82A}">
                    <a16:rowId xmlns:a16="http://schemas.microsoft.com/office/drawing/2014/main" val="2329977978"/>
                  </a:ext>
                </a:extLst>
              </a:tr>
              <a:tr h="370840">
                <a:tc>
                  <a:txBody>
                    <a:bodyPr/>
                    <a:lstStyle/>
                    <a:p>
                      <a:r>
                        <a:rPr lang="fr-FR" b="1" dirty="0">
                          <a:solidFill>
                            <a:schemeClr val="accent6">
                              <a:lumMod val="75000"/>
                            </a:schemeClr>
                          </a:solidFill>
                        </a:rPr>
                        <a:t>MEMBRES DE CHSCT/CSE</a:t>
                      </a:r>
                      <a:endParaRPr lang="fr-FR" b="1" dirty="0"/>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tc>
                  <a:txBody>
                    <a:bodyPr/>
                    <a:lstStyle/>
                    <a:p>
                      <a:pPr marL="0" algn="l" defTabSz="914400" rtl="0" eaLnBrk="1" latinLnBrk="0" hangingPunct="1"/>
                      <a:r>
                        <a:rPr lang="fr-FR" sz="1800" b="1" kern="1200" dirty="0">
                          <a:solidFill>
                            <a:schemeClr val="accent6">
                              <a:lumMod val="75000"/>
                            </a:schemeClr>
                          </a:solidFill>
                          <a:latin typeface="+mn-lt"/>
                          <a:ea typeface="+mn-ea"/>
                          <a:cs typeface="+mn-cs"/>
                        </a:rPr>
                        <a:t>11 réponses  (10%)</a:t>
                      </a:r>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extLst>
                  <a:ext uri="{0D108BD9-81ED-4DB2-BD59-A6C34878D82A}">
                    <a16:rowId xmlns:a16="http://schemas.microsoft.com/office/drawing/2014/main" val="11051506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solidFill>
                            <a:schemeClr val="accent6">
                              <a:lumMod val="75000"/>
                            </a:schemeClr>
                          </a:solidFill>
                        </a:rPr>
                        <a:t>MEDECINE DU TRAVAIL </a:t>
                      </a:r>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tc>
                  <a:txBody>
                    <a:bodyPr/>
                    <a:lstStyle/>
                    <a:p>
                      <a:pPr marL="0" algn="l" defTabSz="914400" rtl="0" eaLnBrk="1" latinLnBrk="0" hangingPunct="1"/>
                      <a:r>
                        <a:rPr lang="fr-FR" sz="1800" b="1" kern="1200" dirty="0">
                          <a:solidFill>
                            <a:schemeClr val="accent6">
                              <a:lumMod val="75000"/>
                            </a:schemeClr>
                          </a:solidFill>
                          <a:latin typeface="+mn-lt"/>
                          <a:ea typeface="+mn-ea"/>
                          <a:cs typeface="+mn-cs"/>
                        </a:rPr>
                        <a:t>10 réponses  (9%)</a:t>
                      </a:r>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extLst>
                  <a:ext uri="{0D108BD9-81ED-4DB2-BD59-A6C34878D82A}">
                    <a16:rowId xmlns:a16="http://schemas.microsoft.com/office/drawing/2014/main" val="3773387888"/>
                  </a:ext>
                </a:extLst>
              </a:tr>
              <a:tr h="370840">
                <a:tc>
                  <a:txBody>
                    <a:bodyPr/>
                    <a:lstStyle/>
                    <a:p>
                      <a:r>
                        <a:rPr lang="fr-FR" b="1" dirty="0">
                          <a:solidFill>
                            <a:schemeClr val="accent6">
                              <a:lumMod val="75000"/>
                            </a:schemeClr>
                          </a:solidFill>
                        </a:rPr>
                        <a:t>ENCADREMENT (intermédiaire)</a:t>
                      </a:r>
                      <a:endParaRPr lang="fr-FR" b="1" dirty="0"/>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tc>
                  <a:txBody>
                    <a:bodyPr/>
                    <a:lstStyle/>
                    <a:p>
                      <a:pPr marL="0" algn="l" defTabSz="914400" rtl="0" eaLnBrk="1" latinLnBrk="0" hangingPunct="1"/>
                      <a:r>
                        <a:rPr lang="fr-FR" sz="1800" b="1" kern="1200" dirty="0">
                          <a:solidFill>
                            <a:schemeClr val="accent6">
                              <a:lumMod val="75000"/>
                            </a:schemeClr>
                          </a:solidFill>
                          <a:latin typeface="+mn-lt"/>
                          <a:ea typeface="+mn-ea"/>
                          <a:cs typeface="+mn-cs"/>
                        </a:rPr>
                        <a:t>6 réponses     (5%)</a:t>
                      </a:r>
                    </a:p>
                  </a:txBody>
                  <a:tc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r="100000" b="100000"/>
                      </a:path>
                      <a:tileRect l="-100000" t="-100000"/>
                    </a:gradFill>
                  </a:tcPr>
                </a:tc>
                <a:extLst>
                  <a:ext uri="{0D108BD9-81ED-4DB2-BD59-A6C34878D82A}">
                    <a16:rowId xmlns:a16="http://schemas.microsoft.com/office/drawing/2014/main" val="1638073774"/>
                  </a:ext>
                </a:extLst>
              </a:tr>
            </a:tbl>
          </a:graphicData>
        </a:graphic>
      </p:graphicFrame>
    </p:spTree>
    <p:extLst>
      <p:ext uri="{BB962C8B-B14F-4D97-AF65-F5344CB8AC3E}">
        <p14:creationId xmlns:p14="http://schemas.microsoft.com/office/powerpoint/2010/main" val="4149600127"/>
      </p:ext>
    </p:extLst>
  </p:cSld>
  <p:clrMapOvr>
    <a:masterClrMapping/>
  </p:clrMapOvr>
  <mc:AlternateContent xmlns:mc="http://schemas.openxmlformats.org/markup-compatibility/2006" xmlns:p14="http://schemas.microsoft.com/office/powerpoint/2010/main">
    <mc:Choice Requires="p14">
      <p:transition spd="slow" p14:dur="2000" advTm="7076"/>
    </mc:Choice>
    <mc:Fallback xmlns="">
      <p:transition spd="slow" advTm="707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B55928-2E91-E243-A991-3D8B523BAED4}"/>
              </a:ext>
            </a:extLst>
          </p:cNvPr>
          <p:cNvSpPr>
            <a:spLocks noGrp="1"/>
          </p:cNvSpPr>
          <p:nvPr>
            <p:ph idx="1"/>
          </p:nvPr>
        </p:nvSpPr>
        <p:spPr>
          <a:xfrm>
            <a:off x="838200" y="1825625"/>
            <a:ext cx="10515600" cy="2396751"/>
          </a:xfrm>
        </p:spPr>
        <p:txBody>
          <a:bodyPr>
            <a:normAutofit/>
          </a:bodyPr>
          <a:lstStyle/>
          <a:p>
            <a:pPr>
              <a:lnSpc>
                <a:spcPct val="120000"/>
              </a:lnSpc>
            </a:pPr>
            <a:r>
              <a:rPr lang="fr-FR" sz="2000" dirty="0"/>
              <a:t>Pas d’évolution au niveau de l’implication de la médecine du travail ou de la prévention.</a:t>
            </a:r>
          </a:p>
          <a:p>
            <a:pPr>
              <a:lnSpc>
                <a:spcPct val="120000"/>
              </a:lnSpc>
            </a:pPr>
            <a:r>
              <a:rPr lang="fr-FR" sz="2000" dirty="0"/>
              <a:t>Mise en place de téléconsultation (médecine du travail).</a:t>
            </a:r>
          </a:p>
          <a:p>
            <a:pPr>
              <a:lnSpc>
                <a:spcPct val="120000"/>
              </a:lnSpc>
            </a:pPr>
            <a:r>
              <a:rPr lang="fr-FR" sz="2000" dirty="0"/>
              <a:t>Activité à temps partiel maintenue ou à temps plein pour un effectif réduit.</a:t>
            </a:r>
          </a:p>
        </p:txBody>
      </p:sp>
      <p:sp>
        <p:nvSpPr>
          <p:cNvPr id="4" name="Titre 1">
            <a:extLst>
              <a:ext uri="{FF2B5EF4-FFF2-40B4-BE49-F238E27FC236}">
                <a16:creationId xmlns:a16="http://schemas.microsoft.com/office/drawing/2014/main" id="{082F7A22-E736-5A44-BB68-6936C7D9B81F}"/>
              </a:ext>
            </a:extLst>
          </p:cNvPr>
          <p:cNvSpPr>
            <a:spLocks noGrp="1"/>
          </p:cNvSpPr>
          <p:nvPr>
            <p:ph type="title"/>
          </p:nvPr>
        </p:nvSpPr>
        <p:spPr>
          <a:xfrm>
            <a:off x="1196788" y="412422"/>
            <a:ext cx="10986247" cy="833054"/>
          </a:xfrm>
        </p:spPr>
        <p:txBody>
          <a:bodyPr vert="horz" lIns="91440" tIns="45720" rIns="91440" bIns="45720" rtlCol="0" anchor="ctr">
            <a:normAutofit/>
          </a:bodyPr>
          <a:lstStyle/>
          <a:p>
            <a:r>
              <a:rPr lang="fr-FR" sz="2400" dirty="0">
                <a:solidFill>
                  <a:srgbClr val="2E9F4D"/>
                </a:solidFill>
                <a:latin typeface="+mn-lt"/>
              </a:rPr>
              <a:t>Au 2ème confinement quelle évolution</a:t>
            </a:r>
            <a:r>
              <a:rPr lang="fr-FR" sz="2400" dirty="0">
                <a:solidFill>
                  <a:srgbClr val="2E9F4D"/>
                </a:solidFill>
              </a:rPr>
              <a:t> </a:t>
            </a:r>
            <a:r>
              <a:rPr lang="fr-FR" sz="2400" dirty="0">
                <a:solidFill>
                  <a:srgbClr val="2E9F4D"/>
                </a:solidFill>
                <a:latin typeface="+mn-lt"/>
              </a:rPr>
              <a:t>des sollicitations la médecine de prévention</a:t>
            </a:r>
          </a:p>
        </p:txBody>
      </p:sp>
      <p:sp>
        <p:nvSpPr>
          <p:cNvPr id="6" name="Bouton d'action : Retour 5">
            <a:hlinkClick r:id="rId2" action="ppaction://hlinksldjump" highlightClick="1"/>
            <a:extLst>
              <a:ext uri="{FF2B5EF4-FFF2-40B4-BE49-F238E27FC236}">
                <a16:creationId xmlns:a16="http://schemas.microsoft.com/office/drawing/2014/main" id="{8A952F8D-7F02-574A-A707-9238636D1245}"/>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98D0CAD3-2A15-0B47-8AA2-A8BD49E5A1B8}"/>
              </a:ext>
            </a:extLst>
          </p:cNvPr>
          <p:cNvSpPr>
            <a:spLocks noGrp="1"/>
          </p:cNvSpPr>
          <p:nvPr>
            <p:ph type="sldNum" sz="quarter" idx="12"/>
          </p:nvPr>
        </p:nvSpPr>
        <p:spPr/>
        <p:txBody>
          <a:bodyPr/>
          <a:lstStyle/>
          <a:p>
            <a:fld id="{BA33A91C-DD51-B443-B4CD-5B9A2213BAB0}" type="slidenum">
              <a:rPr lang="fr-FR" smtClean="0"/>
              <a:t>10</a:t>
            </a:fld>
            <a:endParaRPr lang="fr-FR"/>
          </a:p>
        </p:txBody>
      </p:sp>
    </p:spTree>
    <p:extLst>
      <p:ext uri="{BB962C8B-B14F-4D97-AF65-F5344CB8AC3E}">
        <p14:creationId xmlns:p14="http://schemas.microsoft.com/office/powerpoint/2010/main" val="181742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99B71C87-A681-A243-8310-6648CACA3078}"/>
              </a:ext>
            </a:extLst>
          </p:cNvPr>
          <p:cNvSpPr txBox="1">
            <a:spLocks/>
          </p:cNvSpPr>
          <p:nvPr/>
        </p:nvSpPr>
        <p:spPr>
          <a:xfrm>
            <a:off x="1487739" y="365125"/>
            <a:ext cx="10036390" cy="943413"/>
          </a:xfrm>
          <a:prstGeom prst="rect">
            <a:avLst/>
          </a:prstGeom>
        </p:spPr>
        <p:txBody>
          <a:bodyPr vert="horz" lIns="91440" tIns="45720" rIns="91440" bIns="45720" rtlCol="0" anchor="ctr">
            <a:normAutofit/>
          </a:bodyPr>
          <a:lstStyle>
            <a:lvl1pPr algn="ctr">
              <a:lnSpc>
                <a:spcPct val="90000"/>
              </a:lnSpc>
              <a:spcBef>
                <a:spcPct val="0"/>
              </a:spcBef>
              <a:buNone/>
              <a:defRPr sz="2900" b="1">
                <a:solidFill>
                  <a:schemeClr val="accent6">
                    <a:lumMod val="75000"/>
                  </a:schemeClr>
                </a:solidFill>
                <a:ea typeface="+mj-ea"/>
                <a:cs typeface="+mj-cs"/>
              </a:defRPr>
            </a:lvl1pPr>
          </a:lstStyle>
          <a:p>
            <a:r>
              <a:rPr lang="fr-FR" sz="2400" dirty="0">
                <a:solidFill>
                  <a:srgbClr val="2E9F4D"/>
                </a:solidFill>
              </a:rPr>
              <a:t>Au 2ème confinement quelle évolution des sollicitations pour l’encadrement</a:t>
            </a:r>
          </a:p>
        </p:txBody>
      </p:sp>
      <p:sp>
        <p:nvSpPr>
          <p:cNvPr id="6" name="Bouton d'action : Retour 5">
            <a:hlinkClick r:id="rId2" action="ppaction://hlinksldjump" highlightClick="1"/>
            <a:extLst>
              <a:ext uri="{FF2B5EF4-FFF2-40B4-BE49-F238E27FC236}">
                <a16:creationId xmlns:a16="http://schemas.microsoft.com/office/drawing/2014/main" id="{A0B05ADE-F920-4D48-AC99-995E256A939E}"/>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044AB120-0234-7A45-A2A7-E6C7252E6448}"/>
              </a:ext>
            </a:extLst>
          </p:cNvPr>
          <p:cNvSpPr txBox="1"/>
          <p:nvPr/>
        </p:nvSpPr>
        <p:spPr>
          <a:xfrm>
            <a:off x="793375" y="2286000"/>
            <a:ext cx="10538653" cy="2246769"/>
          </a:xfrm>
          <a:prstGeom prst="rect">
            <a:avLst/>
          </a:prstGeom>
          <a:noFill/>
        </p:spPr>
        <p:txBody>
          <a:bodyPr wrap="square" rtlCol="0">
            <a:spAutoFit/>
          </a:bodyPr>
          <a:lstStyle/>
          <a:p>
            <a:pPr marL="285750" indent="-285750">
              <a:buFont typeface="Arial" panose="020B0604020202020204" pitchFamily="34" charset="0"/>
              <a:buChar char="•"/>
            </a:pPr>
            <a:r>
              <a:rPr lang="fr-FR" sz="2000" dirty="0"/>
              <a:t>Reprise de l’activité à temps plein pour certains laboratoires.</a:t>
            </a:r>
          </a:p>
          <a:p>
            <a:pPr marL="285750" indent="-285750">
              <a:buFont typeface="Arial" panose="020B0604020202020204" pitchFamily="34" charset="0"/>
              <a:buChar char="•"/>
            </a:pPr>
            <a:r>
              <a:rPr lang="fr-FR" sz="2000" dirty="0"/>
              <a:t>Une amélioration dans l’organisation des activités en s’appuyant sur l’expérience du 1</a:t>
            </a:r>
            <a:r>
              <a:rPr lang="fr-FR" sz="2000" baseline="30000" dirty="0"/>
              <a:t>er</a:t>
            </a:r>
            <a:r>
              <a:rPr lang="fr-FR" sz="2000" dirty="0"/>
              <a:t> confinement.</a:t>
            </a:r>
          </a:p>
          <a:p>
            <a:endParaRPr lang="fr-FR" sz="2000" dirty="0"/>
          </a:p>
          <a:p>
            <a:endParaRPr lang="fr-FR" sz="2000" dirty="0"/>
          </a:p>
          <a:p>
            <a:pPr marL="342900" indent="-342900">
              <a:buFont typeface="Arial" panose="020B0604020202020204" pitchFamily="34" charset="0"/>
              <a:buChar char="•"/>
            </a:pPr>
            <a:r>
              <a:rPr lang="fr-FR" sz="2000" dirty="0"/>
              <a:t>Une dégradation des liens et interactions en </a:t>
            </a:r>
            <a:r>
              <a:rPr lang="fr-FR" sz="2000" dirty="0" err="1"/>
              <a:t>visio</a:t>
            </a:r>
            <a:r>
              <a:rPr lang="fr-FR" sz="2000" dirty="0"/>
              <a:t> : </a:t>
            </a:r>
          </a:p>
          <a:p>
            <a:r>
              <a:rPr lang="fr-FR" sz="2000" i="1" dirty="0">
                <a:solidFill>
                  <a:srgbClr val="2E9F4D"/>
                </a:solidFill>
              </a:rPr>
              <a:t>« Très peu d'interactions en direct (2 </a:t>
            </a:r>
            <a:r>
              <a:rPr lang="fr-FR" sz="2000" i="1" dirty="0" err="1">
                <a:solidFill>
                  <a:srgbClr val="2E9F4D"/>
                </a:solidFill>
              </a:rPr>
              <a:t>visios</a:t>
            </a:r>
            <a:r>
              <a:rPr lang="fr-FR" sz="2000" i="1" dirty="0">
                <a:solidFill>
                  <a:srgbClr val="2E9F4D"/>
                </a:solidFill>
              </a:rPr>
              <a:t> de moins de 30 mn entre février et juin 2020 ».</a:t>
            </a:r>
          </a:p>
        </p:txBody>
      </p:sp>
      <p:sp>
        <p:nvSpPr>
          <p:cNvPr id="7" name="Espace réservé du numéro de diapositive 6">
            <a:extLst>
              <a:ext uri="{FF2B5EF4-FFF2-40B4-BE49-F238E27FC236}">
                <a16:creationId xmlns:a16="http://schemas.microsoft.com/office/drawing/2014/main" id="{C1EE5365-9E9E-3244-9636-B7DF483E6817}"/>
              </a:ext>
            </a:extLst>
          </p:cNvPr>
          <p:cNvSpPr>
            <a:spLocks noGrp="1"/>
          </p:cNvSpPr>
          <p:nvPr>
            <p:ph type="sldNum" sz="quarter" idx="12"/>
          </p:nvPr>
        </p:nvSpPr>
        <p:spPr/>
        <p:txBody>
          <a:bodyPr/>
          <a:lstStyle/>
          <a:p>
            <a:fld id="{BA33A91C-DD51-B443-B4CD-5B9A2213BAB0}" type="slidenum">
              <a:rPr lang="fr-FR" smtClean="0"/>
              <a:t>11</a:t>
            </a:fld>
            <a:endParaRPr lang="fr-FR"/>
          </a:p>
        </p:txBody>
      </p:sp>
    </p:spTree>
    <p:extLst>
      <p:ext uri="{BB962C8B-B14F-4D97-AF65-F5344CB8AC3E}">
        <p14:creationId xmlns:p14="http://schemas.microsoft.com/office/powerpoint/2010/main" val="398184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4C890D-4928-F849-ACE7-3AAC5F0B9EFC}"/>
              </a:ext>
            </a:extLst>
          </p:cNvPr>
          <p:cNvSpPr>
            <a:spLocks noGrp="1"/>
          </p:cNvSpPr>
          <p:nvPr>
            <p:ph type="title"/>
          </p:nvPr>
        </p:nvSpPr>
        <p:spPr>
          <a:xfrm>
            <a:off x="1458312" y="317828"/>
            <a:ext cx="9735207" cy="817289"/>
          </a:xfrm>
        </p:spPr>
        <p:txBody>
          <a:bodyPr vert="horz" lIns="91440" tIns="45720" rIns="91440" bIns="45720" rtlCol="0" anchor="ctr">
            <a:normAutofit/>
          </a:bodyPr>
          <a:lstStyle/>
          <a:p>
            <a:r>
              <a:rPr lang="fr-FR" sz="2800" dirty="0">
                <a:solidFill>
                  <a:srgbClr val="2E9F4D"/>
                </a:solidFill>
                <a:latin typeface="+mn-lt"/>
              </a:rPr>
              <a:t>Impact du télétravail dans la vie professionnelle et la vie privée</a:t>
            </a:r>
          </a:p>
        </p:txBody>
      </p:sp>
      <p:graphicFrame>
        <p:nvGraphicFramePr>
          <p:cNvPr id="4" name="Graphique 3">
            <a:extLst>
              <a:ext uri="{FF2B5EF4-FFF2-40B4-BE49-F238E27FC236}">
                <a16:creationId xmlns:a16="http://schemas.microsoft.com/office/drawing/2014/main" id="{C4F80560-5FEE-B143-9A6F-4FCBDE7A49E0}"/>
              </a:ext>
            </a:extLst>
          </p:cNvPr>
          <p:cNvGraphicFramePr>
            <a:graphicFrameLocks/>
          </p:cNvGraphicFramePr>
          <p:nvPr>
            <p:extLst>
              <p:ext uri="{D42A27DB-BD31-4B8C-83A1-F6EECF244321}">
                <p14:modId xmlns:p14="http://schemas.microsoft.com/office/powerpoint/2010/main" val="3222379870"/>
              </p:ext>
            </p:extLst>
          </p:nvPr>
        </p:nvGraphicFramePr>
        <p:xfrm>
          <a:off x="882868" y="1446485"/>
          <a:ext cx="10231821" cy="5235576"/>
        </p:xfrm>
        <a:graphic>
          <a:graphicData uri="http://schemas.openxmlformats.org/drawingml/2006/chart">
            <c:chart xmlns:c="http://schemas.openxmlformats.org/drawingml/2006/chart" xmlns:r="http://schemas.openxmlformats.org/officeDocument/2006/relationships" r:id="rId2"/>
          </a:graphicData>
        </a:graphic>
      </p:graphicFrame>
      <p:sp>
        <p:nvSpPr>
          <p:cNvPr id="5" name="Bouton d'action : Personnalisé 4">
            <a:hlinkClick r:id="rId3" action="ppaction://hlinksldjump" highlightClick="1"/>
            <a:extLst>
              <a:ext uri="{FF2B5EF4-FFF2-40B4-BE49-F238E27FC236}">
                <a16:creationId xmlns:a16="http://schemas.microsoft.com/office/drawing/2014/main" id="{2A6CB8AC-975D-694E-B936-AEC5D17E76A9}"/>
              </a:ext>
            </a:extLst>
          </p:cNvPr>
          <p:cNvSpPr/>
          <p:nvPr/>
        </p:nvSpPr>
        <p:spPr>
          <a:xfrm>
            <a:off x="6266329" y="6010835"/>
            <a:ext cx="1237130" cy="510989"/>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Personnalisé 5">
            <a:hlinkClick r:id="rId4" action="ppaction://hlinksldjump" highlightClick="1"/>
            <a:extLst>
              <a:ext uri="{FF2B5EF4-FFF2-40B4-BE49-F238E27FC236}">
                <a16:creationId xmlns:a16="http://schemas.microsoft.com/office/drawing/2014/main" id="{0AB640F5-DFF7-5349-9AC6-69F60AF1E706}"/>
              </a:ext>
            </a:extLst>
          </p:cNvPr>
          <p:cNvSpPr/>
          <p:nvPr/>
        </p:nvSpPr>
        <p:spPr>
          <a:xfrm>
            <a:off x="4437529" y="6051176"/>
            <a:ext cx="1694984" cy="537883"/>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Personnalisé 6">
            <a:hlinkClick r:id="rId5" action="ppaction://hlinksldjump" highlightClick="1"/>
            <a:extLst>
              <a:ext uri="{FF2B5EF4-FFF2-40B4-BE49-F238E27FC236}">
                <a16:creationId xmlns:a16="http://schemas.microsoft.com/office/drawing/2014/main" id="{12984F7E-2632-4B4F-8E09-8CA9F63A0C40}"/>
              </a:ext>
            </a:extLst>
          </p:cNvPr>
          <p:cNvSpPr/>
          <p:nvPr/>
        </p:nvSpPr>
        <p:spPr>
          <a:xfrm>
            <a:off x="3065929" y="6064624"/>
            <a:ext cx="1223683" cy="59167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Personnalisé 7">
            <a:hlinkClick r:id="rId6" action="ppaction://hlinksldjump" highlightClick="1"/>
            <a:extLst>
              <a:ext uri="{FF2B5EF4-FFF2-40B4-BE49-F238E27FC236}">
                <a16:creationId xmlns:a16="http://schemas.microsoft.com/office/drawing/2014/main" id="{32E94279-97AC-EA49-A882-DEB85EA08F6E}"/>
              </a:ext>
            </a:extLst>
          </p:cNvPr>
          <p:cNvSpPr/>
          <p:nvPr/>
        </p:nvSpPr>
        <p:spPr>
          <a:xfrm>
            <a:off x="1452282" y="6051176"/>
            <a:ext cx="1223683" cy="349624"/>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numéro de diapositive 8">
            <a:extLst>
              <a:ext uri="{FF2B5EF4-FFF2-40B4-BE49-F238E27FC236}">
                <a16:creationId xmlns:a16="http://schemas.microsoft.com/office/drawing/2014/main" id="{E8995ACB-5DE6-A840-A575-2F38B60EAA06}"/>
              </a:ext>
            </a:extLst>
          </p:cNvPr>
          <p:cNvSpPr>
            <a:spLocks noGrp="1"/>
          </p:cNvSpPr>
          <p:nvPr>
            <p:ph type="sldNum" sz="quarter" idx="12"/>
          </p:nvPr>
        </p:nvSpPr>
        <p:spPr/>
        <p:txBody>
          <a:bodyPr/>
          <a:lstStyle/>
          <a:p>
            <a:fld id="{BA33A91C-DD51-B443-B4CD-5B9A2213BAB0}" type="slidenum">
              <a:rPr lang="fr-FR" smtClean="0"/>
              <a:t>12</a:t>
            </a:fld>
            <a:endParaRPr lang="fr-FR"/>
          </a:p>
        </p:txBody>
      </p:sp>
    </p:spTree>
    <p:extLst>
      <p:ext uri="{BB962C8B-B14F-4D97-AF65-F5344CB8AC3E}">
        <p14:creationId xmlns:p14="http://schemas.microsoft.com/office/powerpoint/2010/main" val="2809828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3BBE2F-C68B-B848-914F-C0FE543A1F23}"/>
              </a:ext>
            </a:extLst>
          </p:cNvPr>
          <p:cNvSpPr>
            <a:spLocks noGrp="1"/>
          </p:cNvSpPr>
          <p:nvPr>
            <p:ph idx="1"/>
          </p:nvPr>
        </p:nvSpPr>
        <p:spPr>
          <a:xfrm>
            <a:off x="1047359" y="1016000"/>
            <a:ext cx="10639097" cy="5722883"/>
          </a:xfrm>
        </p:spPr>
        <p:txBody>
          <a:bodyPr>
            <a:noAutofit/>
          </a:bodyPr>
          <a:lstStyle/>
          <a:p>
            <a:pPr marL="0" indent="0">
              <a:buNone/>
            </a:pPr>
            <a:r>
              <a:rPr lang="fr-FR" sz="2100" b="1" dirty="0"/>
              <a:t>Faible impact </a:t>
            </a:r>
            <a:r>
              <a:rPr lang="fr-FR" sz="2100" dirty="0"/>
              <a:t>:</a:t>
            </a:r>
          </a:p>
          <a:p>
            <a:r>
              <a:rPr lang="fr-FR" sz="2100" dirty="0"/>
              <a:t> Connaissance et usage des outils numériques et du système </a:t>
            </a:r>
            <a:r>
              <a:rPr lang="fr-FR" sz="2100" dirty="0" err="1"/>
              <a:t>visio</a:t>
            </a:r>
            <a:r>
              <a:rPr lang="fr-FR" sz="2100" dirty="0"/>
              <a:t>.  Le télétravail était déjà possible. </a:t>
            </a:r>
          </a:p>
          <a:p>
            <a:pPr marL="0" indent="0">
              <a:buNone/>
            </a:pPr>
            <a:r>
              <a:rPr lang="fr-FR" sz="2100" b="1" dirty="0"/>
              <a:t>Impact sur vie personnelle :</a:t>
            </a:r>
          </a:p>
          <a:p>
            <a:r>
              <a:rPr lang="fr-FR" sz="2100" dirty="0"/>
              <a:t>Temps de </a:t>
            </a:r>
            <a:r>
              <a:rPr lang="fr-FR" sz="2100" dirty="0" err="1"/>
              <a:t>visio</a:t>
            </a:r>
            <a:r>
              <a:rPr lang="fr-FR" sz="2100" dirty="0"/>
              <a:t> trop important avec enchainement de </a:t>
            </a:r>
            <a:r>
              <a:rPr lang="fr-FR" sz="2100" dirty="0" err="1"/>
              <a:t>visio</a:t>
            </a:r>
            <a:r>
              <a:rPr lang="fr-FR" sz="2100" dirty="0"/>
              <a:t>. Plus de régulation possible. Répondre aux urgences en même temps que sa participation aux réunions en </a:t>
            </a:r>
            <a:r>
              <a:rPr lang="fr-FR" sz="2100" dirty="0" err="1"/>
              <a:t>visio</a:t>
            </a:r>
            <a:r>
              <a:rPr lang="fr-FR" sz="2100" dirty="0"/>
              <a:t>. </a:t>
            </a:r>
          </a:p>
          <a:p>
            <a:r>
              <a:rPr lang="fr-FR" sz="2100" dirty="0"/>
              <a:t>Difficulté à réguler la charge de travail sur une journée avec la garde d’enfants particulièrement au 1</a:t>
            </a:r>
            <a:r>
              <a:rPr lang="fr-FR" sz="2100" baseline="30000" dirty="0"/>
              <a:t>er</a:t>
            </a:r>
            <a:r>
              <a:rPr lang="fr-FR" sz="2100" dirty="0"/>
              <a:t> confinement. </a:t>
            </a:r>
          </a:p>
          <a:p>
            <a:r>
              <a:rPr lang="fr-FR" sz="2100" dirty="0"/>
              <a:t>Impact sur la vie de famille et du couple. Travailler la nuit pour être au calme.</a:t>
            </a:r>
          </a:p>
          <a:p>
            <a:r>
              <a:rPr lang="fr-FR" sz="2100" dirty="0"/>
              <a:t>Difficile de prioriser les activités pour faire face à la charge de travail.</a:t>
            </a:r>
          </a:p>
          <a:p>
            <a:pPr marL="0" indent="0">
              <a:buNone/>
            </a:pPr>
            <a:r>
              <a:rPr lang="fr-FR" sz="2100" b="1" dirty="0"/>
              <a:t>Télétravail impacté par l’absence de consigne et de matériel </a:t>
            </a:r>
            <a:r>
              <a:rPr lang="fr-FR" sz="2100" b="1" dirty="0" err="1"/>
              <a:t>ad’hoc</a:t>
            </a:r>
            <a:r>
              <a:rPr lang="fr-FR" sz="2100" b="1" dirty="0"/>
              <a:t> :</a:t>
            </a:r>
          </a:p>
          <a:p>
            <a:r>
              <a:rPr lang="fr-FR" sz="2100" dirty="0"/>
              <a:t>Utilisation de matériel personnel , pas forcement adapté aux besoins.</a:t>
            </a:r>
          </a:p>
          <a:p>
            <a:r>
              <a:rPr lang="fr-FR" sz="2100" dirty="0"/>
              <a:t>Pas et peu d’accès aux serveurs du site. Réseaux aléatoires.</a:t>
            </a:r>
          </a:p>
          <a:p>
            <a:r>
              <a:rPr lang="fr-FR" sz="2100" dirty="0"/>
              <a:t>Pas de formation pour accompagner le travail à distance.</a:t>
            </a:r>
          </a:p>
          <a:p>
            <a:endParaRPr lang="fr-FR" sz="2100" b="1" dirty="0"/>
          </a:p>
        </p:txBody>
      </p:sp>
      <p:sp>
        <p:nvSpPr>
          <p:cNvPr id="4" name="Titre 1">
            <a:extLst>
              <a:ext uri="{FF2B5EF4-FFF2-40B4-BE49-F238E27FC236}">
                <a16:creationId xmlns:a16="http://schemas.microsoft.com/office/drawing/2014/main" id="{224139A6-5561-6B46-8F9C-450550077D0E}"/>
              </a:ext>
            </a:extLst>
          </p:cNvPr>
          <p:cNvSpPr txBox="1">
            <a:spLocks/>
          </p:cNvSpPr>
          <p:nvPr/>
        </p:nvSpPr>
        <p:spPr>
          <a:xfrm>
            <a:off x="2136230" y="302062"/>
            <a:ext cx="9011382" cy="5808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préventeurs sur l’impact du télétravail/vie personnelle  </a:t>
            </a:r>
          </a:p>
        </p:txBody>
      </p:sp>
      <p:sp>
        <p:nvSpPr>
          <p:cNvPr id="6" name="Bouton d'action : Retour 5">
            <a:hlinkClick r:id="rId2" action="ppaction://hlinksldjump" highlightClick="1"/>
            <a:extLst>
              <a:ext uri="{FF2B5EF4-FFF2-40B4-BE49-F238E27FC236}">
                <a16:creationId xmlns:a16="http://schemas.microsoft.com/office/drawing/2014/main" id="{99A02264-E422-E045-A26C-112B3F0FF4FD}"/>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E43BADBA-08D5-2C42-87B7-6AA72CA95116}"/>
              </a:ext>
            </a:extLst>
          </p:cNvPr>
          <p:cNvSpPr>
            <a:spLocks noGrp="1"/>
          </p:cNvSpPr>
          <p:nvPr>
            <p:ph type="sldNum" sz="quarter" idx="12"/>
          </p:nvPr>
        </p:nvSpPr>
        <p:spPr/>
        <p:txBody>
          <a:bodyPr/>
          <a:lstStyle/>
          <a:p>
            <a:fld id="{BA33A91C-DD51-B443-B4CD-5B9A2213BAB0}" type="slidenum">
              <a:rPr lang="fr-FR" smtClean="0"/>
              <a:t>13</a:t>
            </a:fld>
            <a:endParaRPr lang="fr-FR"/>
          </a:p>
        </p:txBody>
      </p:sp>
    </p:spTree>
    <p:extLst>
      <p:ext uri="{BB962C8B-B14F-4D97-AF65-F5344CB8AC3E}">
        <p14:creationId xmlns:p14="http://schemas.microsoft.com/office/powerpoint/2010/main" val="672097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1759712" y="347040"/>
            <a:ext cx="9656842" cy="7542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élus CHSCT /CSE sur l’impact du télétravail</a:t>
            </a:r>
            <a:r>
              <a:rPr lang="fr-FR" sz="2400" dirty="0">
                <a:solidFill>
                  <a:srgbClr val="2E9F4D"/>
                </a:solidFill>
              </a:rPr>
              <a:t> </a:t>
            </a:r>
            <a:r>
              <a:rPr lang="fr-FR" sz="2400" dirty="0">
                <a:solidFill>
                  <a:srgbClr val="2E9F4D"/>
                </a:solidFill>
                <a:latin typeface="+mn-lt"/>
              </a:rPr>
              <a:t>/vie personnelle </a:t>
            </a:r>
          </a:p>
        </p:txBody>
      </p:sp>
      <p:sp>
        <p:nvSpPr>
          <p:cNvPr id="5" name="Espace réservé du contenu 2">
            <a:extLst>
              <a:ext uri="{FF2B5EF4-FFF2-40B4-BE49-F238E27FC236}">
                <a16:creationId xmlns:a16="http://schemas.microsoft.com/office/drawing/2014/main" id="{7CB64F8E-D2DC-7640-A6C3-05BCB6B7031A}"/>
              </a:ext>
            </a:extLst>
          </p:cNvPr>
          <p:cNvSpPr txBox="1">
            <a:spLocks/>
          </p:cNvSpPr>
          <p:nvPr/>
        </p:nvSpPr>
        <p:spPr>
          <a:xfrm>
            <a:off x="1169279" y="882868"/>
            <a:ext cx="10639097" cy="57228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r-FR" sz="2100" b="1" dirty="0"/>
          </a:p>
          <a:p>
            <a:pPr marL="0" indent="0">
              <a:buFont typeface="Arial" panose="020B0604020202020204" pitchFamily="34" charset="0"/>
              <a:buNone/>
            </a:pPr>
            <a:endParaRPr lang="fr-FR" sz="2100" b="1" dirty="0"/>
          </a:p>
          <a:p>
            <a:pPr marL="0" indent="0">
              <a:buFont typeface="Arial" panose="020B0604020202020204" pitchFamily="34" charset="0"/>
              <a:buNone/>
            </a:pPr>
            <a:r>
              <a:rPr lang="fr-FR" sz="2100" b="1" dirty="0"/>
              <a:t>Faible impact </a:t>
            </a:r>
            <a:r>
              <a:rPr lang="fr-FR" sz="2100" dirty="0"/>
              <a:t>:</a:t>
            </a:r>
          </a:p>
          <a:p>
            <a:r>
              <a:rPr lang="fr-FR" sz="2100" dirty="0"/>
              <a:t>La fonction du CHSCT n’impliquait pas le télétravail. </a:t>
            </a:r>
          </a:p>
          <a:p>
            <a:pPr marL="0" indent="0">
              <a:buFont typeface="Arial" panose="020B0604020202020204" pitchFamily="34" charset="0"/>
              <a:buNone/>
            </a:pPr>
            <a:r>
              <a:rPr lang="fr-FR" sz="2100" b="1" dirty="0"/>
              <a:t>Impact sur vie personnelle :</a:t>
            </a:r>
          </a:p>
          <a:p>
            <a:r>
              <a:rPr lang="fr-FR" sz="2100" dirty="0"/>
              <a:t>Difficile de trouver des repères pour fonctionner.</a:t>
            </a:r>
          </a:p>
          <a:p>
            <a:r>
              <a:rPr lang="fr-FR" sz="2100" dirty="0"/>
              <a:t>Usage du matériel personnel et familial.</a:t>
            </a:r>
          </a:p>
          <a:p>
            <a:pPr marL="0" indent="0">
              <a:buFont typeface="Arial" panose="020B0604020202020204" pitchFamily="34" charset="0"/>
              <a:buNone/>
            </a:pPr>
            <a:r>
              <a:rPr lang="fr-FR" sz="2100" b="1" dirty="0"/>
              <a:t>Télétravail impacté par l’absence de consignes et de matériel </a:t>
            </a:r>
            <a:r>
              <a:rPr lang="fr-FR" sz="2100" b="1" dirty="0" err="1"/>
              <a:t>ad’hoc</a:t>
            </a:r>
            <a:r>
              <a:rPr lang="fr-FR" sz="2100" b="1" dirty="0"/>
              <a:t> :</a:t>
            </a:r>
          </a:p>
          <a:p>
            <a:r>
              <a:rPr lang="fr-FR" sz="2100" dirty="0"/>
              <a:t>Pas de réseau sécurisé.</a:t>
            </a:r>
          </a:p>
          <a:p>
            <a:r>
              <a:rPr lang="fr-FR" sz="2100" dirty="0"/>
              <a:t>Impossibilité de tenir la fonction de secrétaire administratif pour préserver activité professionnelle. </a:t>
            </a:r>
          </a:p>
          <a:p>
            <a:r>
              <a:rPr lang="fr-FR" sz="2100" dirty="0"/>
              <a:t>A noter : Lors du troisième confinement certains ont bénéficiés d’un matériel </a:t>
            </a:r>
            <a:r>
              <a:rPr lang="fr-FR" sz="2100" dirty="0" err="1"/>
              <a:t>ad’hoc</a:t>
            </a:r>
            <a:r>
              <a:rPr lang="fr-FR" sz="2100" dirty="0"/>
              <a:t> pour leur mission.</a:t>
            </a:r>
          </a:p>
          <a:p>
            <a:endParaRPr lang="fr-FR" sz="2100" b="1" dirty="0"/>
          </a:p>
        </p:txBody>
      </p:sp>
      <p:sp>
        <p:nvSpPr>
          <p:cNvPr id="7" name="Bouton d'action : Retour 6">
            <a:hlinkClick r:id="rId2" action="ppaction://hlinksldjump" highlightClick="1"/>
            <a:extLst>
              <a:ext uri="{FF2B5EF4-FFF2-40B4-BE49-F238E27FC236}">
                <a16:creationId xmlns:a16="http://schemas.microsoft.com/office/drawing/2014/main" id="{709A8568-5C3D-8346-8451-6D1E9C77F3EE}"/>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9C866BD2-3FFA-194C-985A-74A4891040E0}"/>
              </a:ext>
            </a:extLst>
          </p:cNvPr>
          <p:cNvSpPr>
            <a:spLocks noGrp="1"/>
          </p:cNvSpPr>
          <p:nvPr>
            <p:ph type="sldNum" sz="quarter" idx="12"/>
          </p:nvPr>
        </p:nvSpPr>
        <p:spPr/>
        <p:txBody>
          <a:bodyPr/>
          <a:lstStyle/>
          <a:p>
            <a:fld id="{BA33A91C-DD51-B443-B4CD-5B9A2213BAB0}" type="slidenum">
              <a:rPr lang="fr-FR" smtClean="0"/>
              <a:t>14</a:t>
            </a:fld>
            <a:endParaRPr lang="fr-FR"/>
          </a:p>
        </p:txBody>
      </p:sp>
    </p:spTree>
    <p:extLst>
      <p:ext uri="{BB962C8B-B14F-4D97-AF65-F5344CB8AC3E}">
        <p14:creationId xmlns:p14="http://schemas.microsoft.com/office/powerpoint/2010/main" val="421958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379478" y="280275"/>
            <a:ext cx="10077415" cy="801523"/>
          </a:xfrm>
        </p:spPr>
        <p:txBody>
          <a:bodyPr vert="horz" lIns="91440" tIns="45720" rIns="91440" bIns="45720" rtlCol="0" anchor="ctr">
            <a:normAutofit/>
          </a:bodyPr>
          <a:lstStyle/>
          <a:p>
            <a:r>
              <a:rPr lang="fr-FR" sz="2400" dirty="0">
                <a:solidFill>
                  <a:srgbClr val="2E9F4D"/>
                </a:solidFill>
                <a:latin typeface="+mn-lt"/>
              </a:rPr>
              <a:t>Que dit la médecine de prévention sur l’impact du télétravail /vie personnelle </a:t>
            </a:r>
          </a:p>
        </p:txBody>
      </p:sp>
      <p:sp>
        <p:nvSpPr>
          <p:cNvPr id="5" name="Espace réservé du contenu 2">
            <a:extLst>
              <a:ext uri="{FF2B5EF4-FFF2-40B4-BE49-F238E27FC236}">
                <a16:creationId xmlns:a16="http://schemas.microsoft.com/office/drawing/2014/main" id="{2B45FBE1-6C67-564E-A25A-2EF30A94AA2F}"/>
              </a:ext>
            </a:extLst>
          </p:cNvPr>
          <p:cNvSpPr txBox="1">
            <a:spLocks noGrp="1"/>
          </p:cNvSpPr>
          <p:nvPr>
            <p:ph idx="1"/>
          </p:nvPr>
        </p:nvSpPr>
        <p:spPr>
          <a:xfrm>
            <a:off x="946150" y="1408767"/>
            <a:ext cx="10515600" cy="47499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100" b="1" dirty="0"/>
              <a:t>Faible impact </a:t>
            </a:r>
            <a:r>
              <a:rPr lang="fr-FR" sz="2100" dirty="0"/>
              <a:t>:</a:t>
            </a:r>
          </a:p>
          <a:p>
            <a:r>
              <a:rPr lang="fr-FR" sz="2100" dirty="0"/>
              <a:t>Mise en place de téléconsultation </a:t>
            </a:r>
          </a:p>
          <a:p>
            <a:r>
              <a:rPr lang="fr-FR" sz="2100" dirty="0"/>
              <a:t>Moins difficile au 2ème confinement </a:t>
            </a:r>
          </a:p>
          <a:p>
            <a:r>
              <a:rPr lang="fr-FR" sz="2100" dirty="0"/>
              <a:t>Activité à temps plein pour un personnel majoritairement en télétravail </a:t>
            </a:r>
          </a:p>
          <a:p>
            <a:pPr marL="0" indent="0">
              <a:buFont typeface="Arial" panose="020B0604020202020204" pitchFamily="34" charset="0"/>
              <a:buNone/>
            </a:pPr>
            <a:r>
              <a:rPr lang="fr-FR" sz="2100" b="1" dirty="0"/>
              <a:t>Impact sur vie personnelle :</a:t>
            </a:r>
          </a:p>
          <a:p>
            <a:r>
              <a:rPr lang="fr-FR" sz="2100" dirty="0"/>
              <a:t>Plusieurs personnes en télétravail au foyer</a:t>
            </a:r>
          </a:p>
          <a:p>
            <a:r>
              <a:rPr lang="fr-FR" sz="2100" dirty="0"/>
              <a:t>Gestion des priorités et de l’organisation de l’activité professionnelle et la garde /scolarisation des enfants</a:t>
            </a:r>
          </a:p>
          <a:p>
            <a:r>
              <a:rPr lang="fr-FR" sz="2100" dirty="0"/>
              <a:t>Gestion de la charge émotionnelle (deuil, difficultés liées au confinement ) </a:t>
            </a:r>
          </a:p>
          <a:p>
            <a:pPr marL="0" indent="0">
              <a:buFont typeface="Arial" panose="020B0604020202020204" pitchFamily="34" charset="0"/>
              <a:buNone/>
            </a:pPr>
            <a:r>
              <a:rPr lang="fr-FR" sz="2100" b="1" dirty="0"/>
              <a:t>Télétravail impacté par l’absence de consignes et de matériel </a:t>
            </a:r>
            <a:r>
              <a:rPr lang="fr-FR" sz="2100" b="1" dirty="0" err="1"/>
              <a:t>ad’hoc</a:t>
            </a:r>
            <a:r>
              <a:rPr lang="fr-FR" sz="2100" b="1" dirty="0"/>
              <a:t> :</a:t>
            </a:r>
          </a:p>
          <a:p>
            <a:r>
              <a:rPr lang="fr-FR" sz="2100" dirty="0"/>
              <a:t>Se retrouve pour l’ensemble des réponses au questionnaire</a:t>
            </a:r>
          </a:p>
          <a:p>
            <a:endParaRPr lang="fr-FR" sz="2100" b="1" dirty="0"/>
          </a:p>
        </p:txBody>
      </p:sp>
      <p:sp>
        <p:nvSpPr>
          <p:cNvPr id="7" name="Bouton d'action : Retour 6">
            <a:hlinkClick r:id="rId2" action="ppaction://hlinksldjump" highlightClick="1"/>
            <a:extLst>
              <a:ext uri="{FF2B5EF4-FFF2-40B4-BE49-F238E27FC236}">
                <a16:creationId xmlns:a16="http://schemas.microsoft.com/office/drawing/2014/main" id="{8DA7878E-5900-2749-B71F-544CE2E3EF06}"/>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3ABEB5CD-ABDB-9742-9F5D-2FA8CE399280}"/>
              </a:ext>
            </a:extLst>
          </p:cNvPr>
          <p:cNvSpPr>
            <a:spLocks noGrp="1"/>
          </p:cNvSpPr>
          <p:nvPr>
            <p:ph type="sldNum" sz="quarter" idx="12"/>
          </p:nvPr>
        </p:nvSpPr>
        <p:spPr/>
        <p:txBody>
          <a:bodyPr/>
          <a:lstStyle/>
          <a:p>
            <a:fld id="{BA33A91C-DD51-B443-B4CD-5B9A2213BAB0}" type="slidenum">
              <a:rPr lang="fr-FR" smtClean="0"/>
              <a:t>15</a:t>
            </a:fld>
            <a:endParaRPr lang="fr-FR"/>
          </a:p>
        </p:txBody>
      </p:sp>
    </p:spTree>
    <p:extLst>
      <p:ext uri="{BB962C8B-B14F-4D97-AF65-F5344CB8AC3E}">
        <p14:creationId xmlns:p14="http://schemas.microsoft.com/office/powerpoint/2010/main" val="3670738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2118360" y="359103"/>
            <a:ext cx="7955280" cy="643868"/>
          </a:xfrm>
        </p:spPr>
        <p:txBody>
          <a:bodyPr vert="horz" lIns="91440" tIns="45720" rIns="91440" bIns="45720" rtlCol="0" anchor="ctr">
            <a:normAutofit fontScale="90000"/>
          </a:bodyPr>
          <a:lstStyle/>
          <a:p>
            <a:r>
              <a:rPr lang="fr-FR" sz="2400" dirty="0">
                <a:solidFill>
                  <a:srgbClr val="2E9F4D"/>
                </a:solidFill>
                <a:latin typeface="+mn-lt"/>
              </a:rPr>
              <a:t>Que dit l’encadrement sur l’impact du télétravail</a:t>
            </a:r>
            <a:r>
              <a:rPr lang="fr-FR" sz="2400" dirty="0">
                <a:solidFill>
                  <a:srgbClr val="2E9F4D"/>
                </a:solidFill>
              </a:rPr>
              <a:t> </a:t>
            </a:r>
            <a:r>
              <a:rPr lang="fr-FR" sz="2400" dirty="0">
                <a:solidFill>
                  <a:srgbClr val="2E9F4D"/>
                </a:solidFill>
                <a:latin typeface="+mn-lt"/>
              </a:rPr>
              <a:t>/vie personnelle </a:t>
            </a:r>
          </a:p>
        </p:txBody>
      </p:sp>
      <p:sp>
        <p:nvSpPr>
          <p:cNvPr id="5" name="Espace réservé du contenu 2">
            <a:extLst>
              <a:ext uri="{FF2B5EF4-FFF2-40B4-BE49-F238E27FC236}">
                <a16:creationId xmlns:a16="http://schemas.microsoft.com/office/drawing/2014/main" id="{BFD719F6-42B6-B341-ADFA-346484B78539}"/>
              </a:ext>
            </a:extLst>
          </p:cNvPr>
          <p:cNvSpPr txBox="1">
            <a:spLocks/>
          </p:cNvSpPr>
          <p:nvPr/>
        </p:nvSpPr>
        <p:spPr>
          <a:xfrm>
            <a:off x="812964" y="1810716"/>
            <a:ext cx="10639097" cy="31660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100" b="1" dirty="0"/>
              <a:t>La totalité des réponses confirme un impact sur la vie personnelle</a:t>
            </a:r>
          </a:p>
          <a:p>
            <a:r>
              <a:rPr lang="fr-FR" sz="2100" dirty="0"/>
              <a:t>Usage matériel personnel.</a:t>
            </a:r>
          </a:p>
          <a:p>
            <a:r>
              <a:rPr lang="fr-FR" sz="2100" dirty="0"/>
              <a:t>Difficultés importantes pour transmettre les consignes de la DRH aux équipes (peu claires, trop longues, en retard).</a:t>
            </a:r>
          </a:p>
          <a:p>
            <a:r>
              <a:rPr lang="fr-FR" sz="2100" dirty="0"/>
              <a:t>Activité chronophage qui impacte la vie personnelle</a:t>
            </a:r>
            <a:endParaRPr lang="fr-FR" sz="2100" b="1" dirty="0"/>
          </a:p>
          <a:p>
            <a:pPr marL="0" indent="0">
              <a:buNone/>
            </a:pPr>
            <a:endParaRPr lang="fr-FR" sz="2100" b="1" dirty="0"/>
          </a:p>
          <a:p>
            <a:endParaRPr lang="fr-FR" sz="2100" b="1" dirty="0"/>
          </a:p>
          <a:p>
            <a:endParaRPr lang="fr-FR" sz="2100" b="1" dirty="0"/>
          </a:p>
        </p:txBody>
      </p:sp>
      <p:sp>
        <p:nvSpPr>
          <p:cNvPr id="7" name="Bouton d'action : Retour 6">
            <a:hlinkClick r:id="rId2" action="ppaction://hlinksldjump" highlightClick="1"/>
            <a:extLst>
              <a:ext uri="{FF2B5EF4-FFF2-40B4-BE49-F238E27FC236}">
                <a16:creationId xmlns:a16="http://schemas.microsoft.com/office/drawing/2014/main" id="{A0E01950-4276-B642-A21B-D2EF536479A9}"/>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6799DFFD-9A71-CC4D-BE7D-1EF1CDBA72AB}"/>
              </a:ext>
            </a:extLst>
          </p:cNvPr>
          <p:cNvSpPr>
            <a:spLocks noGrp="1"/>
          </p:cNvSpPr>
          <p:nvPr>
            <p:ph type="sldNum" sz="quarter" idx="12"/>
          </p:nvPr>
        </p:nvSpPr>
        <p:spPr/>
        <p:txBody>
          <a:bodyPr/>
          <a:lstStyle/>
          <a:p>
            <a:fld id="{BA33A91C-DD51-B443-B4CD-5B9A2213BAB0}" type="slidenum">
              <a:rPr lang="fr-FR" smtClean="0"/>
              <a:t>16</a:t>
            </a:fld>
            <a:endParaRPr lang="fr-FR"/>
          </a:p>
        </p:txBody>
      </p:sp>
    </p:spTree>
    <p:extLst>
      <p:ext uri="{BB962C8B-B14F-4D97-AF65-F5344CB8AC3E}">
        <p14:creationId xmlns:p14="http://schemas.microsoft.com/office/powerpoint/2010/main" val="537374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C95889-B3FD-D048-A50E-0F72B26D7D09}"/>
              </a:ext>
            </a:extLst>
          </p:cNvPr>
          <p:cNvSpPr>
            <a:spLocks noGrp="1"/>
          </p:cNvSpPr>
          <p:nvPr>
            <p:ph type="title"/>
          </p:nvPr>
        </p:nvSpPr>
        <p:spPr>
          <a:xfrm>
            <a:off x="1685596" y="315512"/>
            <a:ext cx="9278007" cy="814042"/>
          </a:xfrm>
        </p:spPr>
        <p:txBody>
          <a:bodyPr vert="horz" lIns="91440" tIns="45720" rIns="91440" bIns="45720" rtlCol="0" anchor="ctr">
            <a:normAutofit/>
          </a:bodyPr>
          <a:lstStyle/>
          <a:p>
            <a:r>
              <a:rPr lang="fr-FR" sz="2800" dirty="0">
                <a:solidFill>
                  <a:srgbClr val="2E9F4D"/>
                </a:solidFill>
                <a:latin typeface="+mn-lt"/>
              </a:rPr>
              <a:t>Des propositions de prévention pour l’activité en télétravail </a:t>
            </a:r>
          </a:p>
        </p:txBody>
      </p:sp>
      <p:graphicFrame>
        <p:nvGraphicFramePr>
          <p:cNvPr id="4" name="Graphique 3">
            <a:extLst>
              <a:ext uri="{FF2B5EF4-FFF2-40B4-BE49-F238E27FC236}">
                <a16:creationId xmlns:a16="http://schemas.microsoft.com/office/drawing/2014/main" id="{105792D5-2BF3-4343-86A7-58EB963EA295}"/>
              </a:ext>
            </a:extLst>
          </p:cNvPr>
          <p:cNvGraphicFramePr>
            <a:graphicFrameLocks/>
          </p:cNvGraphicFramePr>
          <p:nvPr>
            <p:extLst>
              <p:ext uri="{D42A27DB-BD31-4B8C-83A1-F6EECF244321}">
                <p14:modId xmlns:p14="http://schemas.microsoft.com/office/powerpoint/2010/main" val="653752652"/>
              </p:ext>
            </p:extLst>
          </p:nvPr>
        </p:nvGraphicFramePr>
        <p:xfrm>
          <a:off x="693683" y="1627627"/>
          <a:ext cx="11020095" cy="4455235"/>
        </p:xfrm>
        <a:graphic>
          <a:graphicData uri="http://schemas.openxmlformats.org/drawingml/2006/chart">
            <c:chart xmlns:c="http://schemas.openxmlformats.org/drawingml/2006/chart" xmlns:r="http://schemas.openxmlformats.org/officeDocument/2006/relationships" r:id="rId2"/>
          </a:graphicData>
        </a:graphic>
      </p:graphicFrame>
      <p:sp>
        <p:nvSpPr>
          <p:cNvPr id="5" name="Bouton d'action : Personnalisé 4">
            <a:hlinkClick r:id="" action="ppaction://noaction" highlightClick="1"/>
            <a:extLst>
              <a:ext uri="{FF2B5EF4-FFF2-40B4-BE49-F238E27FC236}">
                <a16:creationId xmlns:a16="http://schemas.microsoft.com/office/drawing/2014/main" id="{28F980D6-BC5E-D449-9A0E-33A21E3C9E6C}"/>
              </a:ext>
            </a:extLst>
          </p:cNvPr>
          <p:cNvSpPr/>
          <p:nvPr/>
        </p:nvSpPr>
        <p:spPr>
          <a:xfrm>
            <a:off x="1317812" y="5432612"/>
            <a:ext cx="1264023" cy="4572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a:extLst>
              <a:ext uri="{FF2B5EF4-FFF2-40B4-BE49-F238E27FC236}">
                <a16:creationId xmlns:a16="http://schemas.microsoft.com/office/drawing/2014/main" id="{655E0AF1-7BC8-B843-B31D-3D31990A87B6}"/>
              </a:ext>
            </a:extLst>
          </p:cNvPr>
          <p:cNvSpPr>
            <a:spLocks noGrp="1"/>
          </p:cNvSpPr>
          <p:nvPr>
            <p:ph type="sldNum" sz="quarter" idx="12"/>
          </p:nvPr>
        </p:nvSpPr>
        <p:spPr/>
        <p:txBody>
          <a:bodyPr/>
          <a:lstStyle/>
          <a:p>
            <a:fld id="{BA33A91C-DD51-B443-B4CD-5B9A2213BAB0}" type="slidenum">
              <a:rPr lang="fr-FR" smtClean="0"/>
              <a:t>17</a:t>
            </a:fld>
            <a:endParaRPr lang="fr-FR"/>
          </a:p>
        </p:txBody>
      </p:sp>
      <p:sp>
        <p:nvSpPr>
          <p:cNvPr id="7" name="Bouton d'action : Personnalisé 6">
            <a:hlinkClick r:id="rId3" action="ppaction://hlinksldjump" highlightClick="1"/>
            <a:extLst>
              <a:ext uri="{FF2B5EF4-FFF2-40B4-BE49-F238E27FC236}">
                <a16:creationId xmlns:a16="http://schemas.microsoft.com/office/drawing/2014/main" id="{F907764E-9BF4-AC46-BD34-D7D6D955B0A6}"/>
              </a:ext>
            </a:extLst>
          </p:cNvPr>
          <p:cNvSpPr/>
          <p:nvPr/>
        </p:nvSpPr>
        <p:spPr>
          <a:xfrm>
            <a:off x="6461760" y="5547360"/>
            <a:ext cx="1178560" cy="48768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Personnalisé 7">
            <a:hlinkClick r:id="rId4" action="ppaction://hlinksldjump" highlightClick="1"/>
            <a:extLst>
              <a:ext uri="{FF2B5EF4-FFF2-40B4-BE49-F238E27FC236}">
                <a16:creationId xmlns:a16="http://schemas.microsoft.com/office/drawing/2014/main" id="{559188AD-7E2A-7C44-B695-11A4A001855C}"/>
              </a:ext>
            </a:extLst>
          </p:cNvPr>
          <p:cNvSpPr/>
          <p:nvPr/>
        </p:nvSpPr>
        <p:spPr>
          <a:xfrm>
            <a:off x="4531360" y="5466080"/>
            <a:ext cx="1601153" cy="65024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Bouton d'action : Personnalisé 8">
            <a:hlinkClick r:id="rId5" action="ppaction://hlinksldjump" highlightClick="1"/>
            <a:extLst>
              <a:ext uri="{FF2B5EF4-FFF2-40B4-BE49-F238E27FC236}">
                <a16:creationId xmlns:a16="http://schemas.microsoft.com/office/drawing/2014/main" id="{4D0D2D5E-7BEC-F44F-82B0-0E099A012E0C}"/>
              </a:ext>
            </a:extLst>
          </p:cNvPr>
          <p:cNvSpPr/>
          <p:nvPr/>
        </p:nvSpPr>
        <p:spPr>
          <a:xfrm>
            <a:off x="3027680" y="5506720"/>
            <a:ext cx="1300480" cy="77216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Bouton d'action : Personnalisé 9">
            <a:hlinkClick r:id="rId6" action="ppaction://hlinksldjump" highlightClick="1"/>
            <a:extLst>
              <a:ext uri="{FF2B5EF4-FFF2-40B4-BE49-F238E27FC236}">
                <a16:creationId xmlns:a16="http://schemas.microsoft.com/office/drawing/2014/main" id="{BDCCD3CC-3559-2944-9B34-9723E5746022}"/>
              </a:ext>
            </a:extLst>
          </p:cNvPr>
          <p:cNvSpPr/>
          <p:nvPr/>
        </p:nvSpPr>
        <p:spPr>
          <a:xfrm>
            <a:off x="1300480" y="5405120"/>
            <a:ext cx="1503680" cy="7112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85730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F78857-2D72-9146-9642-A2FAC00FA09A}"/>
              </a:ext>
            </a:extLst>
          </p:cNvPr>
          <p:cNvSpPr>
            <a:spLocks noGrp="1"/>
          </p:cNvSpPr>
          <p:nvPr>
            <p:ph idx="1"/>
          </p:nvPr>
        </p:nvSpPr>
        <p:spPr>
          <a:xfrm>
            <a:off x="334309" y="993824"/>
            <a:ext cx="11739281" cy="5971752"/>
          </a:xfrm>
        </p:spPr>
        <p:txBody>
          <a:bodyPr>
            <a:noAutofit/>
          </a:bodyPr>
          <a:lstStyle/>
          <a:p>
            <a:pPr marL="0" indent="0">
              <a:buNone/>
            </a:pPr>
            <a:r>
              <a:rPr lang="fr-FR" sz="1900" b="1" dirty="0"/>
              <a:t>Adapter le matériel informatique pour </a:t>
            </a:r>
            <a:r>
              <a:rPr lang="fr-FR" sz="1900" b="1" dirty="0" err="1"/>
              <a:t>visio</a:t>
            </a:r>
            <a:r>
              <a:rPr lang="fr-FR" sz="1900" b="1" dirty="0"/>
              <a:t> et limiter leur nombre par jour</a:t>
            </a:r>
          </a:p>
          <a:p>
            <a:r>
              <a:rPr lang="fr-FR" sz="1900" dirty="0"/>
              <a:t>Matériel informatique avec caméra et bande passante suffisamment puissante.</a:t>
            </a:r>
          </a:p>
          <a:p>
            <a:r>
              <a:rPr lang="fr-FR" sz="1900" dirty="0"/>
              <a:t>Planifier le nombre et le temps de réunion en </a:t>
            </a:r>
            <a:r>
              <a:rPr lang="fr-FR" sz="1900" dirty="0" err="1"/>
              <a:t>visio</a:t>
            </a:r>
            <a:r>
              <a:rPr lang="fr-FR" sz="1900" dirty="0"/>
              <a:t> par jour.</a:t>
            </a:r>
          </a:p>
          <a:p>
            <a:r>
              <a:rPr lang="fr-FR" sz="1900" dirty="0"/>
              <a:t>Partager les bonnes pratiques.</a:t>
            </a:r>
            <a:endParaRPr lang="fr-FR" sz="1900" b="1" dirty="0"/>
          </a:p>
          <a:p>
            <a:pPr marL="0" indent="0">
              <a:buNone/>
            </a:pPr>
            <a:r>
              <a:rPr lang="fr-FR" sz="1900" b="1" dirty="0"/>
              <a:t>Propositions limitées à l'approche ergonomique du poste</a:t>
            </a:r>
          </a:p>
          <a:p>
            <a:r>
              <a:rPr lang="fr-FR" sz="1900" dirty="0"/>
              <a:t> Mettre à disposition du personnel un matériel nomade pour faciliter le travail à distance.</a:t>
            </a:r>
          </a:p>
          <a:p>
            <a:r>
              <a:rPr lang="fr-FR" sz="1900" dirty="0"/>
              <a:t>Vérifier la possibilité d’avoir un espace dédié au télétravail à son domicile (chaise , bureau, écran,…).</a:t>
            </a:r>
          </a:p>
          <a:p>
            <a:r>
              <a:rPr lang="fr-FR" sz="1900" dirty="0"/>
              <a:t>Situation familiale à prendre en compte.</a:t>
            </a:r>
            <a:endParaRPr lang="fr-FR" sz="1900" b="1" dirty="0"/>
          </a:p>
          <a:p>
            <a:pPr marL="0" indent="0">
              <a:buNone/>
            </a:pPr>
            <a:r>
              <a:rPr lang="fr-FR" sz="1900" b="1" dirty="0"/>
              <a:t>Renforcer les liens collectif et hiérarchie pour la prévention et l’organisation</a:t>
            </a:r>
          </a:p>
          <a:p>
            <a:pPr marL="0">
              <a:lnSpc>
                <a:spcPct val="100000"/>
              </a:lnSpc>
            </a:pPr>
            <a:r>
              <a:rPr lang="fr-FR" sz="1900" dirty="0"/>
              <a:t>Créer un espace commun pour les documents partagés.</a:t>
            </a:r>
          </a:p>
          <a:p>
            <a:pPr marL="0">
              <a:lnSpc>
                <a:spcPct val="100000"/>
              </a:lnSpc>
            </a:pPr>
            <a:r>
              <a:rPr lang="fr-FR" sz="1900" dirty="0"/>
              <a:t>Renforcer les services pour assurer le maintien des activités classiques (faire appel à des services moins chargés du fait de la pandémie).</a:t>
            </a:r>
          </a:p>
          <a:p>
            <a:pPr marL="0">
              <a:lnSpc>
                <a:spcPct val="100000"/>
              </a:lnSpc>
            </a:pPr>
            <a:r>
              <a:rPr lang="fr-FR" sz="1900" dirty="0"/>
              <a:t>Editer des guides pour le Plan de continuité d’activité (PCA) et le Plan de reprise d’activité (PRA). </a:t>
            </a:r>
          </a:p>
          <a:p>
            <a:pPr marL="0">
              <a:lnSpc>
                <a:spcPct val="100000"/>
              </a:lnSpc>
            </a:pPr>
            <a:r>
              <a:rPr lang="fr-FR" sz="1900" dirty="0"/>
              <a:t>En cas d’une nouvelle crise sanitaire  : établir des tableaux de continuité de services : qui, fait quoi, comment?</a:t>
            </a:r>
          </a:p>
          <a:p>
            <a:pPr marL="0">
              <a:lnSpc>
                <a:spcPct val="100000"/>
              </a:lnSpc>
            </a:pPr>
            <a:r>
              <a:rPr lang="fr-FR" sz="1900" dirty="0"/>
              <a:t>Impulser entre les services de tutelles une meilleure coordination et avec le siège également. </a:t>
            </a:r>
          </a:p>
          <a:p>
            <a:endParaRPr lang="fr-FR" sz="1900" dirty="0"/>
          </a:p>
          <a:p>
            <a:pPr marL="0" indent="0">
              <a:buNone/>
            </a:pPr>
            <a:endParaRPr lang="fr-FR" sz="1900" dirty="0"/>
          </a:p>
        </p:txBody>
      </p:sp>
      <p:sp>
        <p:nvSpPr>
          <p:cNvPr id="4" name="Titre 1">
            <a:extLst>
              <a:ext uri="{FF2B5EF4-FFF2-40B4-BE49-F238E27FC236}">
                <a16:creationId xmlns:a16="http://schemas.microsoft.com/office/drawing/2014/main" id="{CE63DFC4-0BEE-5445-8595-8F3FA31D5A4E}"/>
              </a:ext>
            </a:extLst>
          </p:cNvPr>
          <p:cNvSpPr txBox="1">
            <a:spLocks/>
          </p:cNvSpPr>
          <p:nvPr/>
        </p:nvSpPr>
        <p:spPr>
          <a:xfrm>
            <a:off x="2136230" y="302062"/>
            <a:ext cx="7955280" cy="5808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proposent  les préventeurs pour l’activité en télétravail</a:t>
            </a:r>
          </a:p>
        </p:txBody>
      </p:sp>
      <p:sp>
        <p:nvSpPr>
          <p:cNvPr id="6" name="Bouton d'action : Retour 5">
            <a:hlinkClick r:id="rId2" action="ppaction://hlinksldjump" highlightClick="1"/>
            <a:extLst>
              <a:ext uri="{FF2B5EF4-FFF2-40B4-BE49-F238E27FC236}">
                <a16:creationId xmlns:a16="http://schemas.microsoft.com/office/drawing/2014/main" id="{C93FADD6-6A76-D346-9BA3-DCF97D88574F}"/>
              </a:ext>
            </a:extLst>
          </p:cNvPr>
          <p:cNvSpPr/>
          <p:nvPr/>
        </p:nvSpPr>
        <p:spPr>
          <a:xfrm>
            <a:off x="11415826" y="6486245"/>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FB7530C3-5F1F-3D46-94B1-7CCE0D0C54AA}"/>
              </a:ext>
            </a:extLst>
          </p:cNvPr>
          <p:cNvSpPr>
            <a:spLocks noGrp="1"/>
          </p:cNvSpPr>
          <p:nvPr>
            <p:ph type="sldNum" sz="quarter" idx="12"/>
          </p:nvPr>
        </p:nvSpPr>
        <p:spPr/>
        <p:txBody>
          <a:bodyPr/>
          <a:lstStyle/>
          <a:p>
            <a:r>
              <a:rPr lang="fr-FR" dirty="0"/>
              <a:t>.</a:t>
            </a:r>
            <a:fld id="{BA33A91C-DD51-B443-B4CD-5B9A2213BAB0}" type="slidenum">
              <a:rPr lang="fr-FR" smtClean="0"/>
              <a:t>18</a:t>
            </a:fld>
            <a:endParaRPr lang="fr-FR" dirty="0"/>
          </a:p>
        </p:txBody>
      </p:sp>
    </p:spTree>
    <p:extLst>
      <p:ext uri="{BB962C8B-B14F-4D97-AF65-F5344CB8AC3E}">
        <p14:creationId xmlns:p14="http://schemas.microsoft.com/office/powerpoint/2010/main" val="4203297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1613714" y="333593"/>
            <a:ext cx="9604014" cy="754227"/>
          </a:xfrm>
          <a:prstGeom prst="rect">
            <a:avLst/>
          </a:prstGeom>
        </p:spPr>
        <p:txBody>
          <a:bodyPr vert="horz" lIns="91440" tIns="45720" rIns="91440" bIns="45720" rtlCol="0" anchor="ctr">
            <a:normAutofit/>
          </a:bodyPr>
          <a:lstStyle>
            <a:defPPr>
              <a:defRPr lang="fr-FR"/>
            </a:defPPr>
            <a:lvl1pPr algn="ctr">
              <a:lnSpc>
                <a:spcPct val="90000"/>
              </a:lnSpc>
              <a:spcBef>
                <a:spcPct val="0"/>
              </a:spcBef>
              <a:buNone/>
              <a:defRPr sz="2900" b="1">
                <a:solidFill>
                  <a:schemeClr val="accent6">
                    <a:lumMod val="75000"/>
                  </a:schemeClr>
                </a:solidFill>
                <a:ea typeface="+mj-ea"/>
                <a:cs typeface="+mj-cs"/>
              </a:defRPr>
            </a:lvl1pPr>
          </a:lstStyle>
          <a:p>
            <a:pPr>
              <a:lnSpc>
                <a:spcPct val="70000"/>
              </a:lnSpc>
            </a:pPr>
            <a:r>
              <a:rPr lang="fr-FR" sz="2400" dirty="0">
                <a:solidFill>
                  <a:srgbClr val="2E9F4D"/>
                </a:solidFill>
              </a:rPr>
              <a:t>Que proposent  les élus CHSCT/CSE  pour l’activité en télétravail</a:t>
            </a:r>
          </a:p>
        </p:txBody>
      </p:sp>
      <p:sp>
        <p:nvSpPr>
          <p:cNvPr id="5" name="Espace réservé du contenu 2">
            <a:extLst>
              <a:ext uri="{FF2B5EF4-FFF2-40B4-BE49-F238E27FC236}">
                <a16:creationId xmlns:a16="http://schemas.microsoft.com/office/drawing/2014/main" id="{4128D548-EF75-4C46-8750-063B24819EF0}"/>
              </a:ext>
            </a:extLst>
          </p:cNvPr>
          <p:cNvSpPr>
            <a:spLocks noGrp="1"/>
          </p:cNvSpPr>
          <p:nvPr>
            <p:ph idx="1"/>
          </p:nvPr>
        </p:nvSpPr>
        <p:spPr>
          <a:xfrm>
            <a:off x="865094" y="1731496"/>
            <a:ext cx="10749455" cy="4351338"/>
          </a:xfrm>
        </p:spPr>
        <p:txBody>
          <a:bodyPr>
            <a:normAutofit fontScale="92500" lnSpcReduction="10000"/>
          </a:bodyPr>
          <a:lstStyle/>
          <a:p>
            <a:pPr marL="0" indent="0">
              <a:buNone/>
            </a:pPr>
            <a:r>
              <a:rPr lang="fr-FR" sz="2000" b="1" dirty="0"/>
              <a:t>Adapter le matériel informatique pour </a:t>
            </a:r>
            <a:r>
              <a:rPr lang="fr-FR" sz="2000" b="1" dirty="0" err="1"/>
              <a:t>visio</a:t>
            </a:r>
            <a:r>
              <a:rPr lang="fr-FR" sz="2000" b="1" dirty="0"/>
              <a:t> et limiter le nombre par jour</a:t>
            </a:r>
          </a:p>
          <a:p>
            <a:r>
              <a:rPr lang="fr-FR" sz="2000" dirty="0"/>
              <a:t>Développer les informations sécurisées à distance pour la </a:t>
            </a:r>
            <a:r>
              <a:rPr lang="fr-FR" sz="2000" dirty="0" err="1"/>
              <a:t>visio</a:t>
            </a:r>
            <a:r>
              <a:rPr lang="fr-FR" sz="2000" dirty="0"/>
              <a:t>.</a:t>
            </a:r>
          </a:p>
          <a:p>
            <a:r>
              <a:rPr lang="fr-FR" sz="2000" dirty="0"/>
              <a:t>Limiter à 2 </a:t>
            </a:r>
            <a:r>
              <a:rPr lang="fr-FR" sz="2000" dirty="0" err="1"/>
              <a:t>visio</a:t>
            </a:r>
            <a:r>
              <a:rPr lang="fr-FR" sz="2000" dirty="0"/>
              <a:t> par jour .</a:t>
            </a:r>
          </a:p>
          <a:p>
            <a:pPr marL="0" indent="0">
              <a:buNone/>
            </a:pPr>
            <a:r>
              <a:rPr lang="fr-FR" sz="2000" b="1" dirty="0"/>
              <a:t>Propositions limitées à l'approche ergonomique du poste</a:t>
            </a:r>
          </a:p>
          <a:p>
            <a:r>
              <a:rPr lang="fr-FR" sz="2000" dirty="0"/>
              <a:t>Fournir le matériel adapté au travail à distance.</a:t>
            </a:r>
          </a:p>
          <a:p>
            <a:r>
              <a:rPr lang="fr-FR" sz="2000" dirty="0"/>
              <a:t>Sécuriser le réseau pour préserver la confidentialité des échanges entre élus.</a:t>
            </a:r>
          </a:p>
          <a:p>
            <a:pPr marL="0" indent="0">
              <a:buNone/>
            </a:pPr>
            <a:r>
              <a:rPr lang="fr-FR" sz="2000" b="1" dirty="0"/>
              <a:t>Renforcer les liens collectif et hiérarchiques pour la prévention et l’organisation</a:t>
            </a:r>
          </a:p>
          <a:p>
            <a:r>
              <a:rPr lang="fr-FR" sz="2000" dirty="0"/>
              <a:t>Mise en place d’un planning hebdomadaire au niveau du service permettant de savoir qui est présent, en télétravail, ou en congés.</a:t>
            </a:r>
          </a:p>
          <a:p>
            <a:r>
              <a:rPr lang="fr-FR" sz="2000" dirty="0"/>
              <a:t>Elaboration d’une consigne claire par rapport au télétravail : </a:t>
            </a:r>
            <a:r>
              <a:rPr lang="fr-FR" sz="2000" dirty="0">
                <a:solidFill>
                  <a:srgbClr val="2E9F4D"/>
                </a:solidFill>
              </a:rPr>
              <a:t>« </a:t>
            </a:r>
            <a:r>
              <a:rPr lang="fr-FR" sz="2000" i="1" dirty="0">
                <a:solidFill>
                  <a:srgbClr val="2E9F4D"/>
                </a:solidFill>
              </a:rPr>
              <a:t>il est arrivé des conflits hiérarchiques qui étaient opposés au télétravail et mettaient en situation de difficultés le personnel »</a:t>
            </a:r>
          </a:p>
          <a:p>
            <a:r>
              <a:rPr lang="fr-FR" sz="2000" dirty="0"/>
              <a:t>Consulter le CHSCT en amont des directives ou sur les conditions de travail à distance: mettre en place un PV de relevé de décisions .</a:t>
            </a:r>
          </a:p>
          <a:p>
            <a:endParaRPr lang="fr-FR" sz="2000" b="1" dirty="0"/>
          </a:p>
        </p:txBody>
      </p:sp>
      <p:sp>
        <p:nvSpPr>
          <p:cNvPr id="8" name="Bouton d'action : Retour 7">
            <a:hlinkClick r:id="rId3" action="ppaction://hlinksldjump" highlightClick="1"/>
            <a:extLst>
              <a:ext uri="{FF2B5EF4-FFF2-40B4-BE49-F238E27FC236}">
                <a16:creationId xmlns:a16="http://schemas.microsoft.com/office/drawing/2014/main" id="{251A0E41-626D-A945-996E-E8F849DBCDE9}"/>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C932D695-A090-E048-94ED-7E7CD65D4133}"/>
              </a:ext>
            </a:extLst>
          </p:cNvPr>
          <p:cNvSpPr>
            <a:spLocks noGrp="1"/>
          </p:cNvSpPr>
          <p:nvPr>
            <p:ph type="sldNum" sz="quarter" idx="12"/>
          </p:nvPr>
        </p:nvSpPr>
        <p:spPr/>
        <p:txBody>
          <a:bodyPr/>
          <a:lstStyle/>
          <a:p>
            <a:fld id="{BA33A91C-DD51-B443-B4CD-5B9A2213BAB0}" type="slidenum">
              <a:rPr lang="fr-FR" smtClean="0"/>
              <a:t>19</a:t>
            </a:fld>
            <a:endParaRPr lang="fr-FR"/>
          </a:p>
        </p:txBody>
      </p:sp>
    </p:spTree>
    <p:extLst>
      <p:ext uri="{BB962C8B-B14F-4D97-AF65-F5344CB8AC3E}">
        <p14:creationId xmlns:p14="http://schemas.microsoft.com/office/powerpoint/2010/main" val="201868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70018-2345-6949-A9FB-3AD7A0B5729E}"/>
              </a:ext>
            </a:extLst>
          </p:cNvPr>
          <p:cNvSpPr>
            <a:spLocks noGrp="1"/>
          </p:cNvSpPr>
          <p:nvPr>
            <p:ph type="title"/>
          </p:nvPr>
        </p:nvSpPr>
        <p:spPr>
          <a:xfrm>
            <a:off x="1460108" y="283780"/>
            <a:ext cx="9316656" cy="851338"/>
          </a:xfrm>
        </p:spPr>
        <p:txBody>
          <a:bodyPr vert="horz" lIns="91440" tIns="45720" rIns="91440" bIns="45720" rtlCol="0" anchor="ctr">
            <a:normAutofit/>
          </a:bodyPr>
          <a:lstStyle/>
          <a:p>
            <a:r>
              <a:rPr lang="fr-FR" sz="2800" dirty="0">
                <a:solidFill>
                  <a:srgbClr val="2E9F4D"/>
                </a:solidFill>
                <a:latin typeface="+mn-lt"/>
              </a:rPr>
              <a:t>    Sollicitation selon les fonctions lors du 1er confinement </a:t>
            </a:r>
          </a:p>
        </p:txBody>
      </p:sp>
      <p:graphicFrame>
        <p:nvGraphicFramePr>
          <p:cNvPr id="4" name="Graphique 3">
            <a:extLst>
              <a:ext uri="{FF2B5EF4-FFF2-40B4-BE49-F238E27FC236}">
                <a16:creationId xmlns:a16="http://schemas.microsoft.com/office/drawing/2014/main" id="{9AC07FE1-BBB9-D943-BD43-1BDF33E919B5}"/>
              </a:ext>
            </a:extLst>
          </p:cNvPr>
          <p:cNvGraphicFramePr>
            <a:graphicFrameLocks/>
          </p:cNvGraphicFramePr>
          <p:nvPr>
            <p:extLst>
              <p:ext uri="{D42A27DB-BD31-4B8C-83A1-F6EECF244321}">
                <p14:modId xmlns:p14="http://schemas.microsoft.com/office/powerpoint/2010/main" val="398388877"/>
              </p:ext>
            </p:extLst>
          </p:nvPr>
        </p:nvGraphicFramePr>
        <p:xfrm>
          <a:off x="142240" y="1425159"/>
          <a:ext cx="11605845" cy="4918809"/>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ce réservé du numéro de diapositive 7">
            <a:extLst>
              <a:ext uri="{FF2B5EF4-FFF2-40B4-BE49-F238E27FC236}">
                <a16:creationId xmlns:a16="http://schemas.microsoft.com/office/drawing/2014/main" id="{37F997C5-DB62-AD47-99C5-8C08C8FA0244}"/>
              </a:ext>
            </a:extLst>
          </p:cNvPr>
          <p:cNvSpPr>
            <a:spLocks noGrp="1"/>
          </p:cNvSpPr>
          <p:nvPr>
            <p:ph type="sldNum" sz="quarter" idx="12"/>
          </p:nvPr>
        </p:nvSpPr>
        <p:spPr/>
        <p:txBody>
          <a:bodyPr/>
          <a:lstStyle/>
          <a:p>
            <a:fld id="{BA33A91C-DD51-B443-B4CD-5B9A2213BAB0}" type="slidenum">
              <a:rPr lang="fr-FR" smtClean="0"/>
              <a:t>2</a:t>
            </a:fld>
            <a:endParaRPr lang="fr-FR"/>
          </a:p>
        </p:txBody>
      </p:sp>
      <p:sp>
        <p:nvSpPr>
          <p:cNvPr id="15" name="Bouton d'action : Personnalisé 14">
            <a:hlinkClick r:id="rId3" action="ppaction://hlinksldjump" highlightClick="1"/>
            <a:extLst>
              <a:ext uri="{FF2B5EF4-FFF2-40B4-BE49-F238E27FC236}">
                <a16:creationId xmlns:a16="http://schemas.microsoft.com/office/drawing/2014/main" id="{398DB19F-126D-604E-8F79-1863FD909821}"/>
              </a:ext>
            </a:extLst>
          </p:cNvPr>
          <p:cNvSpPr/>
          <p:nvPr/>
        </p:nvSpPr>
        <p:spPr>
          <a:xfrm>
            <a:off x="7843520" y="6156960"/>
            <a:ext cx="1158240" cy="3048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Bouton d'action : Personnalisé 15">
            <a:hlinkClick r:id="rId4" action="ppaction://hlinksldjump" highlightClick="1"/>
            <a:extLst>
              <a:ext uri="{FF2B5EF4-FFF2-40B4-BE49-F238E27FC236}">
                <a16:creationId xmlns:a16="http://schemas.microsoft.com/office/drawing/2014/main" id="{EE91B2C3-2C77-3449-A38C-CE265509791A}"/>
              </a:ext>
            </a:extLst>
          </p:cNvPr>
          <p:cNvSpPr/>
          <p:nvPr/>
        </p:nvSpPr>
        <p:spPr>
          <a:xfrm>
            <a:off x="5059680" y="6116320"/>
            <a:ext cx="2235200" cy="26416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Bouton d'action : Personnalisé 16">
            <a:hlinkClick r:id="rId5" action="ppaction://hlinksldjump" highlightClick="1"/>
            <a:extLst>
              <a:ext uri="{FF2B5EF4-FFF2-40B4-BE49-F238E27FC236}">
                <a16:creationId xmlns:a16="http://schemas.microsoft.com/office/drawing/2014/main" id="{B7516C09-385F-F748-9F25-C12F6FF55A21}"/>
              </a:ext>
            </a:extLst>
          </p:cNvPr>
          <p:cNvSpPr/>
          <p:nvPr/>
        </p:nvSpPr>
        <p:spPr>
          <a:xfrm>
            <a:off x="2905760" y="6075680"/>
            <a:ext cx="1950720" cy="42672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Bouton d'action : Personnalisé 17">
            <a:hlinkClick r:id="rId6" action="ppaction://hlinksldjump" highlightClick="1"/>
            <a:extLst>
              <a:ext uri="{FF2B5EF4-FFF2-40B4-BE49-F238E27FC236}">
                <a16:creationId xmlns:a16="http://schemas.microsoft.com/office/drawing/2014/main" id="{862EA280-FE68-C440-9DCB-55DB6360C447}"/>
              </a:ext>
            </a:extLst>
          </p:cNvPr>
          <p:cNvSpPr/>
          <p:nvPr/>
        </p:nvSpPr>
        <p:spPr>
          <a:xfrm>
            <a:off x="955040" y="6014720"/>
            <a:ext cx="1422400" cy="4064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97666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379479" y="280275"/>
            <a:ext cx="9968878" cy="801523"/>
          </a:xfrm>
        </p:spPr>
        <p:txBody>
          <a:bodyPr vert="horz" lIns="91440" tIns="45720" rIns="91440" bIns="45720" rtlCol="0" anchor="ctr">
            <a:normAutofit/>
          </a:bodyPr>
          <a:lstStyle/>
          <a:p>
            <a:pPr>
              <a:lnSpc>
                <a:spcPct val="70000"/>
              </a:lnSpc>
            </a:pPr>
            <a:r>
              <a:rPr lang="fr-FR" sz="2400" dirty="0">
                <a:solidFill>
                  <a:srgbClr val="2E9F4D"/>
                </a:solidFill>
                <a:latin typeface="+mn-lt"/>
              </a:rPr>
              <a:t>Que propose la médecine de prévention pour l’activité en télétravail</a:t>
            </a:r>
          </a:p>
        </p:txBody>
      </p:sp>
      <p:sp>
        <p:nvSpPr>
          <p:cNvPr id="5" name="Espace réservé du contenu 2">
            <a:extLst>
              <a:ext uri="{FF2B5EF4-FFF2-40B4-BE49-F238E27FC236}">
                <a16:creationId xmlns:a16="http://schemas.microsoft.com/office/drawing/2014/main" id="{57B77AAA-B3E0-B54C-8A89-BBAF643F1DD4}"/>
              </a:ext>
            </a:extLst>
          </p:cNvPr>
          <p:cNvSpPr>
            <a:spLocks noGrp="1"/>
          </p:cNvSpPr>
          <p:nvPr>
            <p:ph idx="1"/>
          </p:nvPr>
        </p:nvSpPr>
        <p:spPr>
          <a:xfrm>
            <a:off x="757785" y="1662339"/>
            <a:ext cx="10749455" cy="4351338"/>
          </a:xfrm>
        </p:spPr>
        <p:txBody>
          <a:bodyPr>
            <a:normAutofit/>
          </a:bodyPr>
          <a:lstStyle/>
          <a:p>
            <a:pPr marL="0" indent="0">
              <a:buNone/>
            </a:pPr>
            <a:r>
              <a:rPr lang="fr-FR" sz="2000" b="1" dirty="0"/>
              <a:t>Adapter le matériel informatique pour </a:t>
            </a:r>
            <a:r>
              <a:rPr lang="fr-FR" sz="2000" b="1" dirty="0" err="1"/>
              <a:t>visio</a:t>
            </a:r>
            <a:r>
              <a:rPr lang="fr-FR" sz="2000" b="1" dirty="0"/>
              <a:t> et limiter le nombre par jour</a:t>
            </a:r>
          </a:p>
          <a:p>
            <a:r>
              <a:rPr lang="fr-FR" sz="2000" i="1" dirty="0">
                <a:solidFill>
                  <a:srgbClr val="2E9F4D"/>
                </a:solidFill>
              </a:rPr>
              <a:t>« Il a été nécessaire pour la médecine de prévention de demander un matériel informatique transportable pour le travail à distance »</a:t>
            </a:r>
          </a:p>
          <a:p>
            <a:r>
              <a:rPr lang="fr-FR" sz="2000" dirty="0"/>
              <a:t>Anticiper dorénavant en mettant à disposition un matériel informatique transportable pour le service.</a:t>
            </a:r>
          </a:p>
          <a:p>
            <a:pPr marL="0" indent="0">
              <a:buNone/>
            </a:pPr>
            <a:endParaRPr lang="fr-FR" sz="2000" dirty="0"/>
          </a:p>
          <a:p>
            <a:pPr marL="0" indent="0">
              <a:buNone/>
            </a:pPr>
            <a:r>
              <a:rPr lang="fr-FR" sz="2000" b="1" dirty="0"/>
              <a:t>Propositions limitées à l'approche ergonomique du poste</a:t>
            </a:r>
          </a:p>
          <a:p>
            <a:r>
              <a:rPr lang="fr-FR" sz="2000" dirty="0"/>
              <a:t>Anticiper sur le matériel et les conditions de réalisation d’un travail à distance.</a:t>
            </a:r>
          </a:p>
          <a:p>
            <a:pPr marL="0" indent="0">
              <a:buNone/>
            </a:pPr>
            <a:endParaRPr lang="fr-FR" sz="2000" b="1" dirty="0"/>
          </a:p>
          <a:p>
            <a:pPr marL="0" indent="0">
              <a:buNone/>
            </a:pPr>
            <a:r>
              <a:rPr lang="fr-FR" sz="2000" b="1" dirty="0"/>
              <a:t>Renforcer les liens collectif et hiérarchie pour la prévention et l’organisation</a:t>
            </a:r>
          </a:p>
          <a:p>
            <a:r>
              <a:rPr lang="fr-FR" sz="2000" dirty="0"/>
              <a:t>Un processus à développer en amélioration continue.</a:t>
            </a:r>
          </a:p>
        </p:txBody>
      </p:sp>
      <p:sp>
        <p:nvSpPr>
          <p:cNvPr id="7" name="Bouton d'action : Retour 6">
            <a:hlinkClick r:id="rId2" action="ppaction://hlinksldjump" highlightClick="1"/>
            <a:extLst>
              <a:ext uri="{FF2B5EF4-FFF2-40B4-BE49-F238E27FC236}">
                <a16:creationId xmlns:a16="http://schemas.microsoft.com/office/drawing/2014/main" id="{C99CBCBB-EDB3-8E4D-A41D-5F5BF9240F82}"/>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FC34F0CE-0039-CC40-983D-533F1AFC0AA5}"/>
              </a:ext>
            </a:extLst>
          </p:cNvPr>
          <p:cNvSpPr>
            <a:spLocks noGrp="1"/>
          </p:cNvSpPr>
          <p:nvPr>
            <p:ph type="sldNum" sz="quarter" idx="12"/>
          </p:nvPr>
        </p:nvSpPr>
        <p:spPr/>
        <p:txBody>
          <a:bodyPr/>
          <a:lstStyle/>
          <a:p>
            <a:fld id="{BA33A91C-DD51-B443-B4CD-5B9A2213BAB0}" type="slidenum">
              <a:rPr lang="fr-FR" smtClean="0"/>
              <a:t>20</a:t>
            </a:fld>
            <a:endParaRPr lang="fr-FR"/>
          </a:p>
        </p:txBody>
      </p:sp>
    </p:spTree>
    <p:extLst>
      <p:ext uri="{BB962C8B-B14F-4D97-AF65-F5344CB8AC3E}">
        <p14:creationId xmlns:p14="http://schemas.microsoft.com/office/powerpoint/2010/main" val="1264435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2118360" y="359103"/>
            <a:ext cx="8903426" cy="643868"/>
          </a:xfrm>
        </p:spPr>
        <p:txBody>
          <a:bodyPr vert="horz" lIns="91440" tIns="45720" rIns="91440" bIns="45720" rtlCol="0" anchor="ctr">
            <a:normAutofit/>
          </a:bodyPr>
          <a:lstStyle/>
          <a:p>
            <a:pPr>
              <a:lnSpc>
                <a:spcPct val="70000"/>
              </a:lnSpc>
            </a:pPr>
            <a:r>
              <a:rPr lang="fr-FR" sz="2400" dirty="0">
                <a:solidFill>
                  <a:srgbClr val="2E9F4D"/>
                </a:solidFill>
                <a:latin typeface="+mn-lt"/>
              </a:rPr>
              <a:t>Que propose l’encadrement pour l’activité en télétravail</a:t>
            </a:r>
          </a:p>
        </p:txBody>
      </p:sp>
      <p:sp>
        <p:nvSpPr>
          <p:cNvPr id="5" name="Espace réservé du contenu 2">
            <a:extLst>
              <a:ext uri="{FF2B5EF4-FFF2-40B4-BE49-F238E27FC236}">
                <a16:creationId xmlns:a16="http://schemas.microsoft.com/office/drawing/2014/main" id="{E2297236-0CC0-E342-806A-6E0C8850256A}"/>
              </a:ext>
            </a:extLst>
          </p:cNvPr>
          <p:cNvSpPr>
            <a:spLocks noGrp="1"/>
          </p:cNvSpPr>
          <p:nvPr>
            <p:ph idx="1"/>
          </p:nvPr>
        </p:nvSpPr>
        <p:spPr/>
        <p:txBody>
          <a:bodyPr>
            <a:normAutofit/>
          </a:bodyPr>
          <a:lstStyle/>
          <a:p>
            <a:pPr marL="0" indent="0">
              <a:buNone/>
            </a:pPr>
            <a:r>
              <a:rPr lang="fr-FR" sz="2000" b="1" dirty="0"/>
              <a:t>Adapter le matériel informatique pour </a:t>
            </a:r>
            <a:r>
              <a:rPr lang="fr-FR" sz="2000" b="1" dirty="0" err="1"/>
              <a:t>visio</a:t>
            </a:r>
            <a:r>
              <a:rPr lang="fr-FR" sz="2000" b="1" dirty="0"/>
              <a:t> et limiter le nombre par jour</a:t>
            </a:r>
          </a:p>
          <a:p>
            <a:r>
              <a:rPr lang="fr-FR" sz="2000" dirty="0"/>
              <a:t>Du matériel portable pour les situations de travail à distance.</a:t>
            </a:r>
          </a:p>
          <a:p>
            <a:r>
              <a:rPr lang="fr-FR" sz="2000" dirty="0"/>
              <a:t>Adapter la </a:t>
            </a:r>
            <a:r>
              <a:rPr lang="fr-FR" sz="2000" dirty="0" err="1"/>
              <a:t>visio</a:t>
            </a:r>
            <a:r>
              <a:rPr lang="fr-FR" sz="2000" dirty="0"/>
              <a:t>. </a:t>
            </a:r>
          </a:p>
          <a:p>
            <a:pPr marL="0" indent="0">
              <a:buNone/>
            </a:pPr>
            <a:r>
              <a:rPr lang="fr-FR" sz="2000" b="1" dirty="0"/>
              <a:t>Propositions limitées à l'approche ergonomique du poste</a:t>
            </a:r>
          </a:p>
          <a:p>
            <a:r>
              <a:rPr lang="fr-FR" sz="2000" dirty="0"/>
              <a:t>Tenir compte des lieux de travail avant d'imposer des contraintes qui ne sont pas toujours facile à mettre en œuvre (locaux vétustes, confinés, nécessité de travailler sur place...).</a:t>
            </a:r>
            <a:endParaRPr lang="fr-FR" sz="2000" b="1" dirty="0"/>
          </a:p>
          <a:p>
            <a:pPr marL="0" indent="0">
              <a:buNone/>
            </a:pPr>
            <a:r>
              <a:rPr lang="fr-FR" sz="2000" b="1" dirty="0"/>
              <a:t>Renforcer les liens collectif et hiérarchie pour la prévention et l’organisation</a:t>
            </a:r>
          </a:p>
          <a:p>
            <a:r>
              <a:rPr lang="fr-FR" sz="2000" dirty="0"/>
              <a:t>Tenir compte des personnes en astreinte sans activité (ASA) qui peuvent se sentir inutile = soutien psychologique, adapter leur travail en fonction.</a:t>
            </a:r>
          </a:p>
          <a:p>
            <a:r>
              <a:rPr lang="fr-FR" sz="2000" dirty="0"/>
              <a:t>Mettre en œuvre une communication plus claire, plus concise, avec plus de réactivité de la part de la DRH (chômage partiel, attestations, prise de congés payés, horaires, ...).</a:t>
            </a:r>
          </a:p>
        </p:txBody>
      </p:sp>
      <p:sp>
        <p:nvSpPr>
          <p:cNvPr id="7" name="Bouton d'action : Retour 6">
            <a:hlinkClick r:id="rId2" action="ppaction://hlinksldjump" highlightClick="1"/>
            <a:extLst>
              <a:ext uri="{FF2B5EF4-FFF2-40B4-BE49-F238E27FC236}">
                <a16:creationId xmlns:a16="http://schemas.microsoft.com/office/drawing/2014/main" id="{A2B6A143-8F4E-CC4E-8D00-93BC6DF235C9}"/>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92150FF1-A925-7A41-A07F-189434191901}"/>
              </a:ext>
            </a:extLst>
          </p:cNvPr>
          <p:cNvSpPr>
            <a:spLocks noGrp="1"/>
          </p:cNvSpPr>
          <p:nvPr>
            <p:ph type="sldNum" sz="quarter" idx="12"/>
          </p:nvPr>
        </p:nvSpPr>
        <p:spPr/>
        <p:txBody>
          <a:bodyPr/>
          <a:lstStyle/>
          <a:p>
            <a:fld id="{BA33A91C-DD51-B443-B4CD-5B9A2213BAB0}" type="slidenum">
              <a:rPr lang="fr-FR" smtClean="0"/>
              <a:t>21</a:t>
            </a:fld>
            <a:endParaRPr lang="fr-FR"/>
          </a:p>
        </p:txBody>
      </p:sp>
    </p:spTree>
    <p:extLst>
      <p:ext uri="{BB962C8B-B14F-4D97-AF65-F5344CB8AC3E}">
        <p14:creationId xmlns:p14="http://schemas.microsoft.com/office/powerpoint/2010/main" val="416582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FF5EF0-B52F-CE4B-BC1C-E9B87E83833C}"/>
              </a:ext>
            </a:extLst>
          </p:cNvPr>
          <p:cNvSpPr>
            <a:spLocks noGrp="1"/>
          </p:cNvSpPr>
          <p:nvPr>
            <p:ph type="title"/>
          </p:nvPr>
        </p:nvSpPr>
        <p:spPr>
          <a:xfrm>
            <a:off x="2118360" y="382751"/>
            <a:ext cx="7955280" cy="596572"/>
          </a:xfrm>
        </p:spPr>
        <p:txBody>
          <a:bodyPr vert="horz" lIns="91440" tIns="45720" rIns="91440" bIns="45720" rtlCol="0" anchor="ctr">
            <a:normAutofit/>
          </a:bodyPr>
          <a:lstStyle/>
          <a:p>
            <a:r>
              <a:rPr lang="fr-FR" sz="2800" dirty="0">
                <a:solidFill>
                  <a:srgbClr val="2E9F4D"/>
                </a:solidFill>
                <a:latin typeface="+mn-lt"/>
              </a:rPr>
              <a:t>Le télétravail une opportunité ?</a:t>
            </a:r>
          </a:p>
        </p:txBody>
      </p:sp>
      <p:graphicFrame>
        <p:nvGraphicFramePr>
          <p:cNvPr id="4" name="Graphique 3">
            <a:extLst>
              <a:ext uri="{FF2B5EF4-FFF2-40B4-BE49-F238E27FC236}">
                <a16:creationId xmlns:a16="http://schemas.microsoft.com/office/drawing/2014/main" id="{9B409F85-D458-FD45-A0B4-432C1D702C75}"/>
              </a:ext>
            </a:extLst>
          </p:cNvPr>
          <p:cNvGraphicFramePr>
            <a:graphicFrameLocks/>
          </p:cNvGraphicFramePr>
          <p:nvPr>
            <p:extLst>
              <p:ext uri="{D42A27DB-BD31-4B8C-83A1-F6EECF244321}">
                <p14:modId xmlns:p14="http://schemas.microsoft.com/office/powerpoint/2010/main" val="3162136225"/>
              </p:ext>
            </p:extLst>
          </p:nvPr>
        </p:nvGraphicFramePr>
        <p:xfrm>
          <a:off x="2003425" y="1427217"/>
          <a:ext cx="9994134" cy="4437555"/>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4">
            <a:extLst>
              <a:ext uri="{FF2B5EF4-FFF2-40B4-BE49-F238E27FC236}">
                <a16:creationId xmlns:a16="http://schemas.microsoft.com/office/drawing/2014/main" id="{43190115-C0E2-514D-BD43-681420E34658}"/>
              </a:ext>
            </a:extLst>
          </p:cNvPr>
          <p:cNvSpPr>
            <a:spLocks noGrp="1"/>
          </p:cNvSpPr>
          <p:nvPr>
            <p:ph type="sldNum" sz="quarter" idx="12"/>
          </p:nvPr>
        </p:nvSpPr>
        <p:spPr/>
        <p:txBody>
          <a:bodyPr/>
          <a:lstStyle/>
          <a:p>
            <a:fld id="{BA33A91C-DD51-B443-B4CD-5B9A2213BAB0}" type="slidenum">
              <a:rPr lang="fr-FR" smtClean="0"/>
              <a:t>22</a:t>
            </a:fld>
            <a:endParaRPr lang="fr-FR"/>
          </a:p>
        </p:txBody>
      </p:sp>
      <p:sp>
        <p:nvSpPr>
          <p:cNvPr id="6" name="Bouton d'action : Personnalisé 5">
            <a:hlinkClick r:id="rId3" action="ppaction://hlinksldjump" highlightClick="1"/>
            <a:extLst>
              <a:ext uri="{FF2B5EF4-FFF2-40B4-BE49-F238E27FC236}">
                <a16:creationId xmlns:a16="http://schemas.microsoft.com/office/drawing/2014/main" id="{05F77B47-F087-264D-99F9-62AD8F17C547}"/>
              </a:ext>
            </a:extLst>
          </p:cNvPr>
          <p:cNvSpPr/>
          <p:nvPr/>
        </p:nvSpPr>
        <p:spPr>
          <a:xfrm>
            <a:off x="6132513" y="5303520"/>
            <a:ext cx="1446847" cy="5080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Personnalisé 6">
            <a:hlinkClick r:id="rId4" action="ppaction://hlinksldjump" highlightClick="1"/>
            <a:extLst>
              <a:ext uri="{FF2B5EF4-FFF2-40B4-BE49-F238E27FC236}">
                <a16:creationId xmlns:a16="http://schemas.microsoft.com/office/drawing/2014/main" id="{68F24419-3908-A34A-B6A0-825AC9804D58}"/>
              </a:ext>
            </a:extLst>
          </p:cNvPr>
          <p:cNvSpPr/>
          <p:nvPr/>
        </p:nvSpPr>
        <p:spPr>
          <a:xfrm>
            <a:off x="4531360" y="5262880"/>
            <a:ext cx="1239520" cy="79248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Personnalisé 7">
            <a:hlinkClick r:id="rId5" action="ppaction://hlinksldjump" highlightClick="1"/>
            <a:extLst>
              <a:ext uri="{FF2B5EF4-FFF2-40B4-BE49-F238E27FC236}">
                <a16:creationId xmlns:a16="http://schemas.microsoft.com/office/drawing/2014/main" id="{E523F1DF-FFFB-814C-AC3E-1CDA76D70AA3}"/>
              </a:ext>
            </a:extLst>
          </p:cNvPr>
          <p:cNvSpPr/>
          <p:nvPr/>
        </p:nvSpPr>
        <p:spPr>
          <a:xfrm>
            <a:off x="2743200" y="5201920"/>
            <a:ext cx="1320800" cy="65024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Bouton d'action : Personnalisé 8">
            <a:hlinkClick r:id="rId6" action="ppaction://hlinksldjump" highlightClick="1"/>
            <a:extLst>
              <a:ext uri="{FF2B5EF4-FFF2-40B4-BE49-F238E27FC236}">
                <a16:creationId xmlns:a16="http://schemas.microsoft.com/office/drawing/2014/main" id="{83C80D4C-7D89-9543-A59A-B23293149300}"/>
              </a:ext>
            </a:extLst>
          </p:cNvPr>
          <p:cNvSpPr/>
          <p:nvPr/>
        </p:nvSpPr>
        <p:spPr>
          <a:xfrm>
            <a:off x="8107680" y="5242560"/>
            <a:ext cx="1280160" cy="95504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98157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F78857-2D72-9146-9642-A2FAC00FA09A}"/>
              </a:ext>
            </a:extLst>
          </p:cNvPr>
          <p:cNvSpPr>
            <a:spLocks noGrp="1"/>
          </p:cNvSpPr>
          <p:nvPr>
            <p:ph idx="1"/>
          </p:nvPr>
        </p:nvSpPr>
        <p:spPr/>
        <p:txBody>
          <a:bodyPr>
            <a:normAutofit/>
          </a:bodyPr>
          <a:lstStyle/>
          <a:p>
            <a:pPr marL="0" indent="0">
              <a:buNone/>
            </a:pPr>
            <a:r>
              <a:rPr lang="fr-FR" sz="2000" b="1" dirty="0"/>
              <a:t>Une opportunité :</a:t>
            </a:r>
          </a:p>
          <a:p>
            <a:r>
              <a:rPr lang="fr-FR" sz="2000" dirty="0"/>
              <a:t>Une majorité estime que oui, mais pas à 100%.</a:t>
            </a:r>
          </a:p>
          <a:p>
            <a:r>
              <a:rPr lang="fr-FR" sz="2000" dirty="0"/>
              <a:t>Implique une organisation au sein de l’équipe pour un équilibre des tâches et de l’activité. </a:t>
            </a:r>
          </a:p>
          <a:p>
            <a:r>
              <a:rPr lang="fr-FR" sz="2000" dirty="0"/>
              <a:t>Découverte positive du travail à distance.</a:t>
            </a:r>
          </a:p>
          <a:p>
            <a:r>
              <a:rPr lang="fr-FR" sz="2000" dirty="0"/>
              <a:t>Apprentissage d’un nouvel outil de travail qu’est la </a:t>
            </a:r>
            <a:r>
              <a:rPr lang="fr-FR" sz="2000" dirty="0" err="1"/>
              <a:t>visio</a:t>
            </a:r>
            <a:r>
              <a:rPr lang="fr-FR" sz="2000" dirty="0"/>
              <a:t> et qui faciliterait certaines réunions de travail. </a:t>
            </a:r>
          </a:p>
          <a:p>
            <a:pPr marL="0" indent="0">
              <a:buNone/>
            </a:pPr>
            <a:r>
              <a:rPr lang="fr-FR" sz="2000" b="1" dirty="0"/>
              <a:t>Une contrainte :</a:t>
            </a:r>
          </a:p>
          <a:p>
            <a:r>
              <a:rPr lang="fr-FR" sz="2000" dirty="0"/>
              <a:t>Le télétravail peut améliorer le travail, </a:t>
            </a:r>
            <a:r>
              <a:rPr lang="fr-FR" sz="2000" i="1" dirty="0">
                <a:solidFill>
                  <a:srgbClr val="2E9F4D"/>
                </a:solidFill>
              </a:rPr>
              <a:t>« mais  il faut un cadrage car il y a beaucoup de dérives à gérer. »</a:t>
            </a:r>
          </a:p>
          <a:p>
            <a:r>
              <a:rPr lang="fr-FR" sz="2000" dirty="0"/>
              <a:t>Absence de régulation des réunions en </a:t>
            </a:r>
            <a:r>
              <a:rPr lang="fr-FR" sz="2000" dirty="0" err="1"/>
              <a:t>viso</a:t>
            </a:r>
            <a:r>
              <a:rPr lang="fr-FR" sz="2000" dirty="0"/>
              <a:t>, leurs longueurs, leurs nombres impactent l’activité et la capacité de faire un travail de qualité.</a:t>
            </a:r>
          </a:p>
        </p:txBody>
      </p:sp>
      <p:sp>
        <p:nvSpPr>
          <p:cNvPr id="4" name="Titre 1">
            <a:extLst>
              <a:ext uri="{FF2B5EF4-FFF2-40B4-BE49-F238E27FC236}">
                <a16:creationId xmlns:a16="http://schemas.microsoft.com/office/drawing/2014/main" id="{CE63DFC4-0BEE-5445-8595-8F3FA31D5A4E}"/>
              </a:ext>
            </a:extLst>
          </p:cNvPr>
          <p:cNvSpPr txBox="1">
            <a:spLocks/>
          </p:cNvSpPr>
          <p:nvPr/>
        </p:nvSpPr>
        <p:spPr>
          <a:xfrm>
            <a:off x="2136229" y="302062"/>
            <a:ext cx="8980005" cy="5808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Le télétravail une opportunité qu’en disent les préventeurs</a:t>
            </a:r>
          </a:p>
        </p:txBody>
      </p:sp>
      <p:sp>
        <p:nvSpPr>
          <p:cNvPr id="7" name="Bouton d'action : Retour 6">
            <a:hlinkClick r:id="rId2" action="ppaction://hlinksldjump" highlightClick="1"/>
            <a:extLst>
              <a:ext uri="{FF2B5EF4-FFF2-40B4-BE49-F238E27FC236}">
                <a16:creationId xmlns:a16="http://schemas.microsoft.com/office/drawing/2014/main" id="{5AF1AA04-F930-5A45-A3FB-845AC00276B2}"/>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E681EFA4-82C9-9747-9D9F-B8F11A4C3C30}"/>
              </a:ext>
            </a:extLst>
          </p:cNvPr>
          <p:cNvSpPr>
            <a:spLocks noGrp="1"/>
          </p:cNvSpPr>
          <p:nvPr>
            <p:ph type="sldNum" sz="quarter" idx="12"/>
          </p:nvPr>
        </p:nvSpPr>
        <p:spPr/>
        <p:txBody>
          <a:bodyPr/>
          <a:lstStyle/>
          <a:p>
            <a:fld id="{BA33A91C-DD51-B443-B4CD-5B9A2213BAB0}" type="slidenum">
              <a:rPr lang="fr-FR" smtClean="0"/>
              <a:t>23</a:t>
            </a:fld>
            <a:endParaRPr lang="fr-FR"/>
          </a:p>
        </p:txBody>
      </p:sp>
    </p:spTree>
    <p:extLst>
      <p:ext uri="{BB962C8B-B14F-4D97-AF65-F5344CB8AC3E}">
        <p14:creationId xmlns:p14="http://schemas.microsoft.com/office/powerpoint/2010/main" val="2813110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1828800" y="333593"/>
            <a:ext cx="9197788" cy="7542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Le télétravail une opportunité qu’en disent les élus CHSCT /CSE</a:t>
            </a:r>
          </a:p>
        </p:txBody>
      </p:sp>
      <p:sp>
        <p:nvSpPr>
          <p:cNvPr id="5" name="Espace réservé du contenu 2">
            <a:extLst>
              <a:ext uri="{FF2B5EF4-FFF2-40B4-BE49-F238E27FC236}">
                <a16:creationId xmlns:a16="http://schemas.microsoft.com/office/drawing/2014/main" id="{214382D9-5645-1342-BE54-F99F220A5AC7}"/>
              </a:ext>
            </a:extLst>
          </p:cNvPr>
          <p:cNvSpPr txBox="1">
            <a:spLocks/>
          </p:cNvSpPr>
          <p:nvPr/>
        </p:nvSpPr>
        <p:spPr>
          <a:xfrm>
            <a:off x="874713" y="160150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b="1" dirty="0"/>
              <a:t>Une opportunité :</a:t>
            </a:r>
          </a:p>
          <a:p>
            <a:r>
              <a:rPr lang="fr-FR" sz="2000" dirty="0"/>
              <a:t>A permis de mettre en évidence les avantages du télétravail , flexibilité de l’organisation du travail à condition qu’il soit cadré et protégé.</a:t>
            </a:r>
          </a:p>
          <a:p>
            <a:r>
              <a:rPr lang="fr-FR" sz="2000" dirty="0"/>
              <a:t>A permis de se recentrer sur des activités de bibliographie (approfondir son travail personnel et celui de sa mission : code du travail, analyses des directives, …).</a:t>
            </a:r>
          </a:p>
          <a:p>
            <a:pPr marL="0" indent="0">
              <a:buNone/>
            </a:pPr>
            <a:r>
              <a:rPr lang="fr-FR" sz="2000" b="1" dirty="0"/>
              <a:t>Une contrainte :</a:t>
            </a:r>
          </a:p>
          <a:p>
            <a:r>
              <a:rPr lang="fr-FR" sz="2000" dirty="0"/>
              <a:t>Dans l’activité de laboratoire il peut être une contrainte car cela peut ralentir l’activité du laboratoire. </a:t>
            </a:r>
          </a:p>
          <a:p>
            <a:r>
              <a:rPr lang="fr-FR" sz="2000" dirty="0"/>
              <a:t>Le télétravail peut être vécu comme une injustice sociale  (matériel </a:t>
            </a:r>
            <a:r>
              <a:rPr lang="fr-FR" sz="2000" dirty="0" err="1"/>
              <a:t>ad’hoc</a:t>
            </a:r>
            <a:r>
              <a:rPr lang="fr-FR" sz="2000" dirty="0"/>
              <a:t>, espace de travail adapté, mais aussi différence entre les personnels entre ceux qui pouvaient faire du télétravail ou non ).</a:t>
            </a:r>
            <a:endParaRPr lang="fr-FR" sz="2000" b="1" dirty="0"/>
          </a:p>
        </p:txBody>
      </p:sp>
      <p:sp>
        <p:nvSpPr>
          <p:cNvPr id="7" name="Bouton d'action : Retour 6">
            <a:hlinkClick r:id="rId2" action="ppaction://hlinksldjump" highlightClick="1"/>
            <a:extLst>
              <a:ext uri="{FF2B5EF4-FFF2-40B4-BE49-F238E27FC236}">
                <a16:creationId xmlns:a16="http://schemas.microsoft.com/office/drawing/2014/main" id="{E4847251-E80F-7F4C-BAE7-12CDB62E10BC}"/>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FAF6D6CE-8EF1-2845-9982-7847715AD2DF}"/>
              </a:ext>
            </a:extLst>
          </p:cNvPr>
          <p:cNvSpPr>
            <a:spLocks noGrp="1"/>
          </p:cNvSpPr>
          <p:nvPr>
            <p:ph type="sldNum" sz="quarter" idx="12"/>
          </p:nvPr>
        </p:nvSpPr>
        <p:spPr/>
        <p:txBody>
          <a:bodyPr/>
          <a:lstStyle/>
          <a:p>
            <a:fld id="{BA33A91C-DD51-B443-B4CD-5B9A2213BAB0}" type="slidenum">
              <a:rPr lang="fr-FR" smtClean="0"/>
              <a:t>24</a:t>
            </a:fld>
            <a:endParaRPr lang="fr-FR"/>
          </a:p>
        </p:txBody>
      </p:sp>
    </p:spTree>
    <p:extLst>
      <p:ext uri="{BB962C8B-B14F-4D97-AF65-F5344CB8AC3E}">
        <p14:creationId xmlns:p14="http://schemas.microsoft.com/office/powerpoint/2010/main" val="2720097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379479" y="280275"/>
            <a:ext cx="9577552" cy="801523"/>
          </a:xfrm>
        </p:spPr>
        <p:txBody>
          <a:bodyPr vert="horz" lIns="91440" tIns="45720" rIns="91440" bIns="45720" rtlCol="0" anchor="ctr">
            <a:normAutofit/>
          </a:bodyPr>
          <a:lstStyle/>
          <a:p>
            <a:r>
              <a:rPr lang="fr-FR" sz="2400" dirty="0">
                <a:solidFill>
                  <a:srgbClr val="2E9F4D"/>
                </a:solidFill>
                <a:latin typeface="+mn-lt"/>
              </a:rPr>
              <a:t>Le télétravail une opportunité qu’en dit la médecine de prévention</a:t>
            </a:r>
          </a:p>
        </p:txBody>
      </p:sp>
      <p:sp>
        <p:nvSpPr>
          <p:cNvPr id="5" name="Espace réservé du contenu 2">
            <a:extLst>
              <a:ext uri="{FF2B5EF4-FFF2-40B4-BE49-F238E27FC236}">
                <a16:creationId xmlns:a16="http://schemas.microsoft.com/office/drawing/2014/main" id="{32316E22-783E-1041-AEED-991E8F79B19E}"/>
              </a:ext>
            </a:extLst>
          </p:cNvPr>
          <p:cNvSpPr txBox="1">
            <a:spLocks noGrp="1"/>
          </p:cNvSpPr>
          <p:nvPr>
            <p:ph idx="1"/>
          </p:nvPr>
        </p:nvSpPr>
        <p:spPr>
          <a:xfrm>
            <a:off x="838200" y="1825625"/>
            <a:ext cx="10515600" cy="40641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b="1" dirty="0"/>
              <a:t>Une opportunité :</a:t>
            </a:r>
          </a:p>
          <a:p>
            <a:pPr marL="0" indent="0">
              <a:buNone/>
            </a:pPr>
            <a:r>
              <a:rPr lang="fr-FR" sz="2000" dirty="0"/>
              <a:t>Oui majoritairement, il apporte une flexibilité de l’activité.</a:t>
            </a:r>
          </a:p>
          <a:p>
            <a:pPr marL="0" indent="0">
              <a:buNone/>
            </a:pPr>
            <a:endParaRPr lang="fr-FR" sz="2000" b="1" dirty="0"/>
          </a:p>
          <a:p>
            <a:pPr marL="0" indent="0">
              <a:buNone/>
            </a:pPr>
            <a:r>
              <a:rPr lang="fr-FR" sz="2000" b="1" dirty="0"/>
              <a:t>Une contrainte :</a:t>
            </a:r>
          </a:p>
          <a:p>
            <a:r>
              <a:rPr lang="fr-FR" sz="2000" dirty="0"/>
              <a:t>Liée aux contraintes matérielles.</a:t>
            </a:r>
          </a:p>
          <a:p>
            <a:r>
              <a:rPr lang="fr-FR" sz="2000" dirty="0"/>
              <a:t>Soutien moral / travail en téléconsultation. </a:t>
            </a:r>
          </a:p>
          <a:p>
            <a:r>
              <a:rPr lang="fr-FR" sz="2000" dirty="0"/>
              <a:t>Période de sidération/ arrêt brutal au moment du 1</a:t>
            </a:r>
            <a:r>
              <a:rPr lang="fr-FR" sz="2000" baseline="30000" dirty="0"/>
              <a:t>er </a:t>
            </a:r>
            <a:r>
              <a:rPr lang="fr-FR" sz="2000" dirty="0"/>
              <a:t>confinement.</a:t>
            </a:r>
          </a:p>
          <a:p>
            <a:r>
              <a:rPr lang="fr-FR" sz="2000" dirty="0"/>
              <a:t>Le retour au présentiel a été très difficile (reprise activité , nombreux entretiens…).</a:t>
            </a:r>
          </a:p>
        </p:txBody>
      </p:sp>
      <p:sp>
        <p:nvSpPr>
          <p:cNvPr id="8" name="Bouton d'action : Retour 7">
            <a:hlinkClick r:id="rId2" action="ppaction://hlinksldjump" highlightClick="1"/>
            <a:extLst>
              <a:ext uri="{FF2B5EF4-FFF2-40B4-BE49-F238E27FC236}">
                <a16:creationId xmlns:a16="http://schemas.microsoft.com/office/drawing/2014/main" id="{B867AB08-7D97-AB40-BD17-BD300FFD6009}"/>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DC18D7BA-5207-334F-A52A-63545EEFBDC7}"/>
              </a:ext>
            </a:extLst>
          </p:cNvPr>
          <p:cNvSpPr>
            <a:spLocks noGrp="1"/>
          </p:cNvSpPr>
          <p:nvPr>
            <p:ph type="sldNum" sz="quarter" idx="12"/>
          </p:nvPr>
        </p:nvSpPr>
        <p:spPr/>
        <p:txBody>
          <a:bodyPr/>
          <a:lstStyle/>
          <a:p>
            <a:fld id="{BA33A91C-DD51-B443-B4CD-5B9A2213BAB0}" type="slidenum">
              <a:rPr lang="fr-FR" smtClean="0"/>
              <a:t>25</a:t>
            </a:fld>
            <a:endParaRPr lang="fr-FR"/>
          </a:p>
        </p:txBody>
      </p:sp>
    </p:spTree>
    <p:extLst>
      <p:ext uri="{BB962C8B-B14F-4D97-AF65-F5344CB8AC3E}">
        <p14:creationId xmlns:p14="http://schemas.microsoft.com/office/powerpoint/2010/main" val="2233196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2118360" y="359103"/>
            <a:ext cx="7955280" cy="643868"/>
          </a:xfrm>
        </p:spPr>
        <p:txBody>
          <a:bodyPr vert="horz" lIns="91440" tIns="45720" rIns="91440" bIns="45720" rtlCol="0" anchor="ctr">
            <a:normAutofit/>
          </a:bodyPr>
          <a:lstStyle/>
          <a:p>
            <a:r>
              <a:rPr lang="fr-FR" sz="2400" dirty="0">
                <a:solidFill>
                  <a:srgbClr val="2E9F4D"/>
                </a:solidFill>
                <a:latin typeface="+mn-lt"/>
              </a:rPr>
              <a:t>Le télétravail une opportunité qu’en dit l’encadrement</a:t>
            </a:r>
          </a:p>
        </p:txBody>
      </p:sp>
      <p:sp>
        <p:nvSpPr>
          <p:cNvPr id="5" name="Espace réservé du contenu 2">
            <a:extLst>
              <a:ext uri="{FF2B5EF4-FFF2-40B4-BE49-F238E27FC236}">
                <a16:creationId xmlns:a16="http://schemas.microsoft.com/office/drawing/2014/main" id="{FFBFFB85-8944-6B4F-A885-14E8B00423ED}"/>
              </a:ext>
            </a:extLst>
          </p:cNvPr>
          <p:cNvSpPr txBox="1">
            <a:spLocks/>
          </p:cNvSpPr>
          <p:nvPr/>
        </p:nvSpPr>
        <p:spPr>
          <a:xfrm>
            <a:off x="990600" y="1978025"/>
            <a:ext cx="1084761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b="1" dirty="0"/>
              <a:t>Une opportunité </a:t>
            </a:r>
            <a:r>
              <a:rPr lang="fr-FR" sz="2000" dirty="0"/>
              <a:t> (3/5 réponses) :</a:t>
            </a:r>
          </a:p>
          <a:p>
            <a:r>
              <a:rPr lang="fr-FR" sz="2000" dirty="0"/>
              <a:t>Une opportunité mais sans expliquer pourquoi.</a:t>
            </a:r>
          </a:p>
          <a:p>
            <a:pPr marL="0" indent="0">
              <a:buNone/>
            </a:pPr>
            <a:endParaRPr lang="fr-FR" sz="2000" b="1" dirty="0"/>
          </a:p>
          <a:p>
            <a:pPr marL="0" indent="0">
              <a:buNone/>
            </a:pPr>
            <a:r>
              <a:rPr lang="fr-FR" sz="2000" b="1" dirty="0"/>
              <a:t>Une contrainte  </a:t>
            </a:r>
            <a:r>
              <a:rPr lang="fr-FR" sz="2000" dirty="0"/>
              <a:t>(2/5réponses) :</a:t>
            </a:r>
          </a:p>
          <a:p>
            <a:r>
              <a:rPr lang="fr-FR" sz="2000" dirty="0"/>
              <a:t>Très difficile de gérer à distance des postes opérationnels, cela entraine des situations de stress </a:t>
            </a:r>
            <a:r>
              <a:rPr lang="fr-FR" sz="2000" baseline="30000" dirty="0"/>
              <a:t>++</a:t>
            </a:r>
          </a:p>
        </p:txBody>
      </p:sp>
      <p:sp>
        <p:nvSpPr>
          <p:cNvPr id="7" name="Bouton d'action : Retour 6">
            <a:hlinkClick r:id="rId2" action="ppaction://hlinksldjump" highlightClick="1"/>
            <a:extLst>
              <a:ext uri="{FF2B5EF4-FFF2-40B4-BE49-F238E27FC236}">
                <a16:creationId xmlns:a16="http://schemas.microsoft.com/office/drawing/2014/main" id="{ACA44CA1-82A4-EC45-9EE1-C3206027B811}"/>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C49211A0-5D8A-2F4E-BD51-AD981E46D6DA}"/>
              </a:ext>
            </a:extLst>
          </p:cNvPr>
          <p:cNvSpPr>
            <a:spLocks noGrp="1"/>
          </p:cNvSpPr>
          <p:nvPr>
            <p:ph type="sldNum" sz="quarter" idx="12"/>
          </p:nvPr>
        </p:nvSpPr>
        <p:spPr/>
        <p:txBody>
          <a:bodyPr/>
          <a:lstStyle/>
          <a:p>
            <a:fld id="{BA33A91C-DD51-B443-B4CD-5B9A2213BAB0}" type="slidenum">
              <a:rPr lang="fr-FR" smtClean="0"/>
              <a:t>26</a:t>
            </a:fld>
            <a:endParaRPr lang="fr-FR"/>
          </a:p>
        </p:txBody>
      </p:sp>
    </p:spTree>
    <p:extLst>
      <p:ext uri="{BB962C8B-B14F-4D97-AF65-F5344CB8AC3E}">
        <p14:creationId xmlns:p14="http://schemas.microsoft.com/office/powerpoint/2010/main" val="3252712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94CDE1-6B48-3D45-BD7E-6A844377ED6D}"/>
              </a:ext>
            </a:extLst>
          </p:cNvPr>
          <p:cNvSpPr>
            <a:spLocks noGrp="1"/>
          </p:cNvSpPr>
          <p:nvPr>
            <p:ph type="title"/>
          </p:nvPr>
        </p:nvSpPr>
        <p:spPr>
          <a:xfrm>
            <a:off x="1433384" y="245950"/>
            <a:ext cx="9419897" cy="801799"/>
          </a:xfrm>
        </p:spPr>
        <p:txBody>
          <a:bodyPr vert="horz" lIns="91440" tIns="45720" rIns="91440" bIns="45720" rtlCol="0" anchor="ctr">
            <a:normAutofit/>
          </a:bodyPr>
          <a:lstStyle/>
          <a:p>
            <a:r>
              <a:rPr lang="fr-FR" sz="2800" dirty="0">
                <a:solidFill>
                  <a:srgbClr val="2E9F4D"/>
                </a:solidFill>
                <a:latin typeface="+mn-lt"/>
              </a:rPr>
              <a:t>Des remontées issues des confinements</a:t>
            </a:r>
          </a:p>
        </p:txBody>
      </p:sp>
      <p:graphicFrame>
        <p:nvGraphicFramePr>
          <p:cNvPr id="7" name="Graphique 6">
            <a:extLst>
              <a:ext uri="{FF2B5EF4-FFF2-40B4-BE49-F238E27FC236}">
                <a16:creationId xmlns:a16="http://schemas.microsoft.com/office/drawing/2014/main" id="{5C11C8EE-77BB-044C-86EE-D2ED9E9D5461}"/>
              </a:ext>
            </a:extLst>
          </p:cNvPr>
          <p:cNvGraphicFramePr>
            <a:graphicFrameLocks/>
          </p:cNvGraphicFramePr>
          <p:nvPr>
            <p:extLst>
              <p:ext uri="{D42A27DB-BD31-4B8C-83A1-F6EECF244321}">
                <p14:modId xmlns:p14="http://schemas.microsoft.com/office/powerpoint/2010/main" val="589440843"/>
              </p:ext>
            </p:extLst>
          </p:nvPr>
        </p:nvGraphicFramePr>
        <p:xfrm>
          <a:off x="718537" y="1742620"/>
          <a:ext cx="10363789" cy="5115380"/>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a:extLst>
              <a:ext uri="{FF2B5EF4-FFF2-40B4-BE49-F238E27FC236}">
                <a16:creationId xmlns:a16="http://schemas.microsoft.com/office/drawing/2014/main" id="{634BF543-D405-A846-B6AB-A1C483EC5EE5}"/>
              </a:ext>
            </a:extLst>
          </p:cNvPr>
          <p:cNvSpPr>
            <a:spLocks noGrp="1"/>
          </p:cNvSpPr>
          <p:nvPr>
            <p:ph type="sldNum" sz="quarter" idx="12"/>
          </p:nvPr>
        </p:nvSpPr>
        <p:spPr/>
        <p:txBody>
          <a:bodyPr/>
          <a:lstStyle/>
          <a:p>
            <a:fld id="{BA33A91C-DD51-B443-B4CD-5B9A2213BAB0}" type="slidenum">
              <a:rPr lang="fr-FR" smtClean="0"/>
              <a:t>27</a:t>
            </a:fld>
            <a:endParaRPr lang="fr-FR"/>
          </a:p>
        </p:txBody>
      </p:sp>
      <p:sp>
        <p:nvSpPr>
          <p:cNvPr id="19" name="Bouton d'action : Personnalisé 18">
            <a:hlinkClick r:id="rId3" action="ppaction://hlinksldjump" highlightClick="1"/>
            <a:extLst>
              <a:ext uri="{FF2B5EF4-FFF2-40B4-BE49-F238E27FC236}">
                <a16:creationId xmlns:a16="http://schemas.microsoft.com/office/drawing/2014/main" id="{AB5277FA-98FA-CE4F-9CBB-D4A96E3754A9}"/>
              </a:ext>
            </a:extLst>
          </p:cNvPr>
          <p:cNvSpPr/>
          <p:nvPr/>
        </p:nvSpPr>
        <p:spPr>
          <a:xfrm>
            <a:off x="6203950" y="6025243"/>
            <a:ext cx="1045936" cy="636814"/>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Bouton d'action : Personnalisé 19">
            <a:hlinkClick r:id="rId4" action="ppaction://hlinksldjump" highlightClick="1"/>
            <a:extLst>
              <a:ext uri="{FF2B5EF4-FFF2-40B4-BE49-F238E27FC236}">
                <a16:creationId xmlns:a16="http://schemas.microsoft.com/office/drawing/2014/main" id="{0FEA7C38-2589-C34C-9511-000EC2134B36}"/>
              </a:ext>
            </a:extLst>
          </p:cNvPr>
          <p:cNvSpPr/>
          <p:nvPr/>
        </p:nvSpPr>
        <p:spPr>
          <a:xfrm>
            <a:off x="4457700" y="6188529"/>
            <a:ext cx="1306286" cy="47352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Bouton d'action : Personnalisé 20">
            <a:hlinkClick r:id="rId5" action="ppaction://hlinksldjump" highlightClick="1"/>
            <a:extLst>
              <a:ext uri="{FF2B5EF4-FFF2-40B4-BE49-F238E27FC236}">
                <a16:creationId xmlns:a16="http://schemas.microsoft.com/office/drawing/2014/main" id="{4888F19A-6BE2-2B44-9569-D7FC031E1891}"/>
              </a:ext>
            </a:extLst>
          </p:cNvPr>
          <p:cNvSpPr/>
          <p:nvPr/>
        </p:nvSpPr>
        <p:spPr>
          <a:xfrm>
            <a:off x="3004457" y="6139543"/>
            <a:ext cx="1094014" cy="48985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Bouton d'action : Personnalisé 21">
            <a:hlinkClick r:id="rId6" action="ppaction://hlinksldjump" highlightClick="1"/>
            <a:extLst>
              <a:ext uri="{FF2B5EF4-FFF2-40B4-BE49-F238E27FC236}">
                <a16:creationId xmlns:a16="http://schemas.microsoft.com/office/drawing/2014/main" id="{88218B46-4584-A843-BE2A-FEBBB3EDB9D1}"/>
              </a:ext>
            </a:extLst>
          </p:cNvPr>
          <p:cNvSpPr/>
          <p:nvPr/>
        </p:nvSpPr>
        <p:spPr>
          <a:xfrm>
            <a:off x="1175657" y="6008914"/>
            <a:ext cx="1240972" cy="522515"/>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84963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F78857-2D72-9146-9642-A2FAC00FA09A}"/>
              </a:ext>
            </a:extLst>
          </p:cNvPr>
          <p:cNvSpPr>
            <a:spLocks noGrp="1"/>
          </p:cNvSpPr>
          <p:nvPr>
            <p:ph idx="1"/>
          </p:nvPr>
        </p:nvSpPr>
        <p:spPr>
          <a:xfrm>
            <a:off x="1311165" y="882868"/>
            <a:ext cx="10515600" cy="5673070"/>
          </a:xfrm>
        </p:spPr>
        <p:txBody>
          <a:bodyPr>
            <a:noAutofit/>
          </a:bodyPr>
          <a:lstStyle/>
          <a:p>
            <a:pPr marL="0" indent="0">
              <a:buNone/>
            </a:pPr>
            <a:r>
              <a:rPr lang="fr-FR" sz="2000" b="1" dirty="0"/>
              <a:t>Usage de nouvelles technologie pour le télétravail. Reprise en présentiel </a:t>
            </a:r>
          </a:p>
          <a:p>
            <a:r>
              <a:rPr lang="fr-FR" sz="2000" dirty="0"/>
              <a:t>Le rapport au travail est devenu plus compliqué, accentué par une reprise d’activité en présentiel.</a:t>
            </a:r>
          </a:p>
          <a:p>
            <a:r>
              <a:rPr lang="fr-FR" sz="2000" dirty="0"/>
              <a:t>La </a:t>
            </a:r>
            <a:r>
              <a:rPr lang="fr-FR" sz="2000" dirty="0" err="1"/>
              <a:t>visio</a:t>
            </a:r>
            <a:r>
              <a:rPr lang="fr-FR" sz="2000" dirty="0"/>
              <a:t> un outil de réunion inter campus et qui faciliterait le travail (si elle est régulée et cadrée).</a:t>
            </a:r>
          </a:p>
          <a:p>
            <a:pPr marL="0" indent="0">
              <a:buNone/>
            </a:pPr>
            <a:r>
              <a:rPr lang="fr-FR" sz="2000" b="1" dirty="0"/>
              <a:t>La crise sanitaire a pris le pas sur l'activité et vie personnelle</a:t>
            </a:r>
          </a:p>
          <a:p>
            <a:r>
              <a:rPr lang="fr-FR" sz="2000" dirty="0"/>
              <a:t>Les directives viennent du siège, cela entraînent un décalage des délais d’information pour le préventeur local. Puis ensuite très forte sollicitation (pression pour répondre et agir).</a:t>
            </a:r>
          </a:p>
          <a:p>
            <a:r>
              <a:rPr lang="fr-FR" sz="2000" dirty="0"/>
              <a:t>Surcharge de travail : Prise de recul et lâcher prise. Priorisation plus efficace des dossiers. </a:t>
            </a:r>
            <a:r>
              <a:rPr lang="fr-FR" sz="2000" i="1" dirty="0">
                <a:solidFill>
                  <a:schemeClr val="accent6">
                    <a:lumMod val="75000"/>
                  </a:schemeClr>
                </a:solidFill>
              </a:rPr>
              <a:t>« Concrètement : Je fais le minimum et le reste me passe complétement au dessus de la tête ».</a:t>
            </a:r>
          </a:p>
          <a:p>
            <a:r>
              <a:rPr lang="fr-FR" sz="2000" dirty="0"/>
              <a:t>La crise sanitaire change le métier, sollicitations sur des sujets qui ne sont pas de fond et qui ne relèvent pas de la fonction.</a:t>
            </a:r>
          </a:p>
          <a:p>
            <a:r>
              <a:rPr lang="fr-FR" sz="2000" dirty="0"/>
              <a:t>Mise à l’arrêt de la prévention pour se consacrer à la crise sanitaire. </a:t>
            </a:r>
          </a:p>
          <a:p>
            <a:r>
              <a:rPr lang="fr-FR" sz="2000" dirty="0"/>
              <a:t>Sidération et période de doute devant la brutalité de la crise sanitaire ( « </a:t>
            </a:r>
            <a:r>
              <a:rPr lang="fr-FR" sz="2000" dirty="0" err="1"/>
              <a:t>grippette</a:t>
            </a:r>
            <a:r>
              <a:rPr lang="fr-FR" sz="2000" dirty="0"/>
              <a:t> » ou pandémie?).</a:t>
            </a:r>
          </a:p>
          <a:p>
            <a:pPr marL="0" indent="0">
              <a:buNone/>
            </a:pPr>
            <a:r>
              <a:rPr lang="fr-FR" sz="2000" b="1" dirty="0"/>
              <a:t>Absence de reconnaissance de l'investissement fait et de la valeur de la fonction </a:t>
            </a:r>
          </a:p>
          <a:p>
            <a:r>
              <a:rPr lang="fr-FR" sz="2000" dirty="0"/>
              <a:t>Révélateur de ce qui existait déjà en terme de représentation du service. Impact sur l’implication dans le travail, démotivation.</a:t>
            </a:r>
          </a:p>
        </p:txBody>
      </p:sp>
      <p:sp>
        <p:nvSpPr>
          <p:cNvPr id="4" name="Titre 1">
            <a:extLst>
              <a:ext uri="{FF2B5EF4-FFF2-40B4-BE49-F238E27FC236}">
                <a16:creationId xmlns:a16="http://schemas.microsoft.com/office/drawing/2014/main" id="{CE63DFC4-0BEE-5445-8595-8F3FA31D5A4E}"/>
              </a:ext>
            </a:extLst>
          </p:cNvPr>
          <p:cNvSpPr txBox="1">
            <a:spLocks/>
          </p:cNvSpPr>
          <p:nvPr/>
        </p:nvSpPr>
        <p:spPr>
          <a:xfrm>
            <a:off x="2136230" y="302062"/>
            <a:ext cx="7955280" cy="5808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préventeurs sur les confinements</a:t>
            </a:r>
          </a:p>
        </p:txBody>
      </p:sp>
      <p:sp>
        <p:nvSpPr>
          <p:cNvPr id="7" name="Bouton d'action : Retour 6">
            <a:hlinkClick r:id="rId2" action="ppaction://hlinksldjump" highlightClick="1"/>
            <a:extLst>
              <a:ext uri="{FF2B5EF4-FFF2-40B4-BE49-F238E27FC236}">
                <a16:creationId xmlns:a16="http://schemas.microsoft.com/office/drawing/2014/main" id="{FA735B94-5BA8-CC42-8A32-25F6737DC685}"/>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1D348521-48CC-5A4C-A0C7-FC4A9B0F9D22}"/>
              </a:ext>
            </a:extLst>
          </p:cNvPr>
          <p:cNvSpPr>
            <a:spLocks noGrp="1"/>
          </p:cNvSpPr>
          <p:nvPr>
            <p:ph type="sldNum" sz="quarter" idx="12"/>
          </p:nvPr>
        </p:nvSpPr>
        <p:spPr/>
        <p:txBody>
          <a:bodyPr/>
          <a:lstStyle/>
          <a:p>
            <a:fld id="{BA33A91C-DD51-B443-B4CD-5B9A2213BAB0}" type="slidenum">
              <a:rPr lang="fr-FR" smtClean="0"/>
              <a:t>28</a:t>
            </a:fld>
            <a:endParaRPr lang="fr-FR"/>
          </a:p>
        </p:txBody>
      </p:sp>
    </p:spTree>
    <p:extLst>
      <p:ext uri="{BB962C8B-B14F-4D97-AF65-F5344CB8AC3E}">
        <p14:creationId xmlns:p14="http://schemas.microsoft.com/office/powerpoint/2010/main" val="5407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2136230" y="333593"/>
            <a:ext cx="7955280" cy="7542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élus CHSCT /CSE sur les confinements </a:t>
            </a:r>
          </a:p>
        </p:txBody>
      </p:sp>
      <p:sp>
        <p:nvSpPr>
          <p:cNvPr id="5" name="Espace réservé du contenu 2">
            <a:extLst>
              <a:ext uri="{FF2B5EF4-FFF2-40B4-BE49-F238E27FC236}">
                <a16:creationId xmlns:a16="http://schemas.microsoft.com/office/drawing/2014/main" id="{AA87AC20-881D-1F4E-8487-1A39EF78A932}"/>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b="1" dirty="0"/>
              <a:t>Usage de nouvelles technologie pour le télétravail. Reprise en présentiel.</a:t>
            </a:r>
          </a:p>
          <a:p>
            <a:r>
              <a:rPr lang="fr-FR" sz="2000" b="1" dirty="0"/>
              <a:t>La crise sanitaire a pris le pas sur l'activité et vie personnelle.</a:t>
            </a:r>
            <a:endParaRPr lang="fr-FR" sz="2000" dirty="0"/>
          </a:p>
          <a:p>
            <a:r>
              <a:rPr lang="fr-FR" sz="2000" b="1" dirty="0"/>
              <a:t>Absence de reconnaissance de l'investissement fait et de la valeur de la fonction. </a:t>
            </a:r>
          </a:p>
          <a:p>
            <a:endParaRPr lang="fr-FR" sz="2000" b="1" dirty="0"/>
          </a:p>
          <a:p>
            <a:r>
              <a:rPr lang="fr-FR" sz="2000" dirty="0"/>
              <a:t>Ces trois élément se retrouvaient imbriqués les uns avec les autres : La reprise en présentiel est difficile, il s’agit pour chacun de retrouver ses marques. </a:t>
            </a:r>
          </a:p>
          <a:p>
            <a:r>
              <a:rPr lang="fr-FR" sz="2000" dirty="0"/>
              <a:t>Le développement de la formation et des réunions à distance, limite les déplacements entre les sites et génère un gain de temps appréciable.</a:t>
            </a:r>
          </a:p>
          <a:p>
            <a:r>
              <a:rPr lang="fr-FR" sz="2000" dirty="0"/>
              <a:t>Plus que jamais une impression que le CHSCT n'était qu'une case à cocher pour l'administration et n'avait aucun rôle de prévention dans la démarche de prévention, mais uniquement celui d’une direction.</a:t>
            </a:r>
          </a:p>
          <a:p>
            <a:endParaRPr lang="fr-FR" sz="2000" dirty="0"/>
          </a:p>
          <a:p>
            <a:endParaRPr lang="fr-FR" sz="2000" b="1" dirty="0"/>
          </a:p>
          <a:p>
            <a:endParaRPr lang="fr-FR" sz="2000" dirty="0"/>
          </a:p>
          <a:p>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1F6B5DF7-4BEE-424F-B2D8-4E8CB5201EA3}"/>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102A0D0C-4CD7-9D44-863D-ADAB3166B828}"/>
              </a:ext>
            </a:extLst>
          </p:cNvPr>
          <p:cNvSpPr>
            <a:spLocks noGrp="1"/>
          </p:cNvSpPr>
          <p:nvPr>
            <p:ph type="sldNum" sz="quarter" idx="12"/>
          </p:nvPr>
        </p:nvSpPr>
        <p:spPr/>
        <p:txBody>
          <a:bodyPr/>
          <a:lstStyle/>
          <a:p>
            <a:fld id="{BA33A91C-DD51-B443-B4CD-5B9A2213BAB0}" type="slidenum">
              <a:rPr lang="fr-FR" smtClean="0"/>
              <a:t>29</a:t>
            </a:fld>
            <a:endParaRPr lang="fr-FR"/>
          </a:p>
        </p:txBody>
      </p:sp>
    </p:spTree>
    <p:extLst>
      <p:ext uri="{BB962C8B-B14F-4D97-AF65-F5344CB8AC3E}">
        <p14:creationId xmlns:p14="http://schemas.microsoft.com/office/powerpoint/2010/main" val="337793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D95C18-76B5-6E45-BECA-8780CA2692BB}"/>
              </a:ext>
            </a:extLst>
          </p:cNvPr>
          <p:cNvSpPr>
            <a:spLocks noGrp="1"/>
          </p:cNvSpPr>
          <p:nvPr>
            <p:ph type="title"/>
          </p:nvPr>
        </p:nvSpPr>
        <p:spPr>
          <a:xfrm>
            <a:off x="2136230" y="302062"/>
            <a:ext cx="7955280" cy="580806"/>
          </a:xfrm>
        </p:spPr>
        <p:txBody>
          <a:bodyPr vert="horz" lIns="91440" tIns="45720" rIns="91440" bIns="45720" rtlCol="0" anchor="ctr">
            <a:normAutofit/>
          </a:bodyPr>
          <a:lstStyle/>
          <a:p>
            <a:r>
              <a:rPr lang="fr-FR" sz="2400" dirty="0">
                <a:solidFill>
                  <a:srgbClr val="2E9F4D"/>
                </a:solidFill>
                <a:latin typeface="+mn-lt"/>
              </a:rPr>
              <a:t>Que disent les préventeurs lors du 1er confinement </a:t>
            </a:r>
          </a:p>
        </p:txBody>
      </p:sp>
      <p:sp>
        <p:nvSpPr>
          <p:cNvPr id="5" name="Espace réservé du contenu 2">
            <a:extLst>
              <a:ext uri="{FF2B5EF4-FFF2-40B4-BE49-F238E27FC236}">
                <a16:creationId xmlns:a16="http://schemas.microsoft.com/office/drawing/2014/main" id="{3F663CFC-B925-5343-AFA2-0D2088931FDE}"/>
              </a:ext>
            </a:extLst>
          </p:cNvPr>
          <p:cNvSpPr>
            <a:spLocks noGrp="1"/>
          </p:cNvSpPr>
          <p:nvPr>
            <p:ph idx="1"/>
          </p:nvPr>
        </p:nvSpPr>
        <p:spPr>
          <a:xfrm>
            <a:off x="1027386" y="1636439"/>
            <a:ext cx="10515600" cy="4351338"/>
          </a:xfrm>
        </p:spPr>
        <p:txBody>
          <a:bodyPr>
            <a:normAutofit lnSpcReduction="10000"/>
          </a:bodyPr>
          <a:lstStyle/>
          <a:p>
            <a:pPr marL="0" indent="0">
              <a:buNone/>
            </a:pPr>
            <a:endParaRPr lang="fr-FR" sz="2000" dirty="0"/>
          </a:p>
          <a:p>
            <a:pPr marL="0" indent="0">
              <a:buNone/>
            </a:pPr>
            <a:r>
              <a:rPr lang="fr-FR" sz="2000" b="1" dirty="0"/>
              <a:t>Sollicitation pour application des directives</a:t>
            </a:r>
            <a:r>
              <a:rPr lang="fr-FR" b="1" dirty="0">
                <a:solidFill>
                  <a:srgbClr val="2E9F4D"/>
                </a:solidFill>
                <a:latin typeface="+mj-lt"/>
                <a:ea typeface="+mj-ea"/>
                <a:cs typeface="+mj-cs"/>
              </a:rPr>
              <a:t> </a:t>
            </a:r>
            <a:r>
              <a:rPr lang="fr-FR" sz="2400" b="1" dirty="0">
                <a:solidFill>
                  <a:srgbClr val="2E9F4D"/>
                </a:solidFill>
                <a:latin typeface="+mj-lt"/>
                <a:ea typeface="+mj-ea"/>
                <a:cs typeface="+mj-cs"/>
                <a:sym typeface="Wingdings" pitchFamily="2" charset="2"/>
              </a:rPr>
              <a:t>49%</a:t>
            </a:r>
            <a:endParaRPr lang="fr-FR" sz="2400" b="1" dirty="0">
              <a:solidFill>
                <a:srgbClr val="2E9F4D"/>
              </a:solidFill>
              <a:latin typeface="+mj-lt"/>
              <a:ea typeface="+mj-ea"/>
              <a:cs typeface="+mj-cs"/>
            </a:endParaRPr>
          </a:p>
          <a:p>
            <a:pPr lvl="1"/>
            <a:r>
              <a:rPr lang="fr-FR" sz="2000" dirty="0"/>
              <a:t>Application des consignes (durant le confinement et lors de la reprise)</a:t>
            </a:r>
          </a:p>
          <a:p>
            <a:pPr lvl="1"/>
            <a:r>
              <a:rPr lang="fr-FR" sz="2000" dirty="0"/>
              <a:t>Réponse aux mails des tutelles </a:t>
            </a:r>
          </a:p>
          <a:p>
            <a:pPr lvl="1"/>
            <a:r>
              <a:rPr lang="fr-FR" sz="2000" dirty="0"/>
              <a:t>DUERP</a:t>
            </a:r>
          </a:p>
          <a:p>
            <a:pPr lvl="1"/>
            <a:endParaRPr lang="fr-FR" sz="2000" dirty="0"/>
          </a:p>
          <a:p>
            <a:pPr marL="0" indent="0">
              <a:buNone/>
            </a:pPr>
            <a:r>
              <a:rPr lang="fr-FR" sz="2000" b="1" dirty="0"/>
              <a:t>Sollicitation pour élaboration et accompagnement des directives</a:t>
            </a:r>
            <a:r>
              <a:rPr lang="fr-FR" b="1" dirty="0">
                <a:solidFill>
                  <a:srgbClr val="2E9F4D"/>
                </a:solidFill>
                <a:latin typeface="+mj-lt"/>
                <a:ea typeface="+mj-ea"/>
                <a:cs typeface="+mj-cs"/>
              </a:rPr>
              <a:t> </a:t>
            </a:r>
            <a:r>
              <a:rPr lang="fr-FR" sz="2400" b="1" dirty="0">
                <a:solidFill>
                  <a:srgbClr val="2E9F4D"/>
                </a:solidFill>
                <a:latin typeface="+mj-lt"/>
                <a:ea typeface="+mj-ea"/>
                <a:cs typeface="+mj-cs"/>
                <a:sym typeface="Wingdings" pitchFamily="2" charset="2"/>
              </a:rPr>
              <a:t> 18%</a:t>
            </a:r>
            <a:endParaRPr lang="fr-FR" sz="2400" b="1" dirty="0">
              <a:solidFill>
                <a:srgbClr val="2E9F4D"/>
              </a:solidFill>
              <a:latin typeface="+mj-lt"/>
              <a:ea typeface="+mj-ea"/>
              <a:cs typeface="+mj-cs"/>
            </a:endParaRPr>
          </a:p>
          <a:p>
            <a:pPr lvl="1"/>
            <a:r>
              <a:rPr lang="fr-FR" sz="2000" dirty="0"/>
              <a:t>Sollicitation pour le plan de continuité des activités (PCA) </a:t>
            </a:r>
          </a:p>
          <a:p>
            <a:pPr lvl="1"/>
            <a:r>
              <a:rPr lang="fr-FR" sz="2000" dirty="0"/>
              <a:t>Autorisation spéciale d’absence (ASA)</a:t>
            </a:r>
          </a:p>
          <a:p>
            <a:pPr lvl="1"/>
            <a:r>
              <a:rPr lang="fr-FR" sz="2000" dirty="0"/>
              <a:t>Mises en place des consignes sanitaires</a:t>
            </a:r>
          </a:p>
          <a:p>
            <a:pPr lvl="1"/>
            <a:r>
              <a:rPr lang="fr-FR" sz="2000" dirty="0"/>
              <a:t>Surveillance des installations </a:t>
            </a:r>
          </a:p>
          <a:p>
            <a:pPr lvl="1"/>
            <a:r>
              <a:rPr lang="fr-FR" sz="2000" dirty="0"/>
              <a:t>Plan de reprise  des activités (PRA)</a:t>
            </a:r>
          </a:p>
          <a:p>
            <a:pPr lvl="1"/>
            <a:endParaRPr lang="fr-FR" sz="2000" dirty="0"/>
          </a:p>
          <a:p>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A05FC9A2-CD92-D14A-A538-BDB5C760E08B}"/>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808835E0-A374-6046-B01B-C5AB08E8F527}"/>
              </a:ext>
            </a:extLst>
          </p:cNvPr>
          <p:cNvSpPr>
            <a:spLocks noGrp="1"/>
          </p:cNvSpPr>
          <p:nvPr>
            <p:ph type="sldNum" sz="quarter" idx="12"/>
          </p:nvPr>
        </p:nvSpPr>
        <p:spPr/>
        <p:txBody>
          <a:bodyPr/>
          <a:lstStyle/>
          <a:p>
            <a:fld id="{BA33A91C-DD51-B443-B4CD-5B9A2213BAB0}" type="slidenum">
              <a:rPr lang="fr-FR" smtClean="0"/>
              <a:t>3</a:t>
            </a:fld>
            <a:endParaRPr lang="fr-FR"/>
          </a:p>
        </p:txBody>
      </p:sp>
    </p:spTree>
    <p:extLst>
      <p:ext uri="{BB962C8B-B14F-4D97-AF65-F5344CB8AC3E}">
        <p14:creationId xmlns:p14="http://schemas.microsoft.com/office/powerpoint/2010/main" val="641289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379479" y="280275"/>
            <a:ext cx="9577552" cy="801523"/>
          </a:xfrm>
        </p:spPr>
        <p:txBody>
          <a:bodyPr vert="horz" lIns="91440" tIns="45720" rIns="91440" bIns="45720" rtlCol="0" anchor="ctr">
            <a:normAutofit/>
          </a:bodyPr>
          <a:lstStyle/>
          <a:p>
            <a:r>
              <a:rPr lang="fr-FR" sz="2400" dirty="0">
                <a:solidFill>
                  <a:srgbClr val="2E9F4D"/>
                </a:solidFill>
                <a:latin typeface="+mn-lt"/>
              </a:rPr>
              <a:t>Que dit la médecine de prévention sur les confinements</a:t>
            </a:r>
          </a:p>
        </p:txBody>
      </p:sp>
      <p:sp>
        <p:nvSpPr>
          <p:cNvPr id="7" name="Bouton d'action : Retour 6">
            <a:hlinkClick r:id="rId2" action="ppaction://hlinksldjump" highlightClick="1"/>
            <a:extLst>
              <a:ext uri="{FF2B5EF4-FFF2-40B4-BE49-F238E27FC236}">
                <a16:creationId xmlns:a16="http://schemas.microsoft.com/office/drawing/2014/main" id="{F37CD93E-B592-0846-BA24-6634FDB15E3A}"/>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2">
            <a:extLst>
              <a:ext uri="{FF2B5EF4-FFF2-40B4-BE49-F238E27FC236}">
                <a16:creationId xmlns:a16="http://schemas.microsoft.com/office/drawing/2014/main" id="{051F2B79-8858-6647-B06F-5C2B0218C9D5}"/>
              </a:ext>
            </a:extLst>
          </p:cNvPr>
          <p:cNvSpPr txBox="1">
            <a:spLocks/>
          </p:cNvSpPr>
          <p:nvPr/>
        </p:nvSpPr>
        <p:spPr>
          <a:xfrm>
            <a:off x="1071283" y="135946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b="1" dirty="0"/>
              <a:t>Usage de nouvelles technologie pour le télétravail. Reprise en présentiel </a:t>
            </a:r>
          </a:p>
          <a:p>
            <a:r>
              <a:rPr lang="fr-FR" sz="2000" dirty="0"/>
              <a:t>Le "bon" moment pour répondre présent et trouver notre place auprès de certaines entreprises.</a:t>
            </a:r>
          </a:p>
          <a:p>
            <a:pPr marL="0" indent="0">
              <a:buFont typeface="Arial" panose="020B0604020202020204" pitchFamily="34" charset="0"/>
              <a:buNone/>
            </a:pPr>
            <a:endParaRPr lang="fr-FR" sz="2000" dirty="0"/>
          </a:p>
          <a:p>
            <a:r>
              <a:rPr lang="fr-FR" sz="2000" b="1" dirty="0"/>
              <a:t>La crise sanitaire a pris le pas sur l'activité et vie personnelle</a:t>
            </a:r>
          </a:p>
          <a:p>
            <a:r>
              <a:rPr lang="fr-FR" sz="2000" dirty="0"/>
              <a:t>Nombreuses téléconsultations.</a:t>
            </a:r>
          </a:p>
          <a:p>
            <a:r>
              <a:rPr lang="fr-FR" sz="2000" dirty="0"/>
              <a:t>Difficulté lors de la reprise de retrouver un rythme normal et une efficacité dans le suivi des dossiers.</a:t>
            </a:r>
          </a:p>
          <a:p>
            <a:pPr marL="0" indent="0">
              <a:buFont typeface="Arial" panose="020B0604020202020204" pitchFamily="34" charset="0"/>
              <a:buNone/>
            </a:pPr>
            <a:endParaRPr lang="fr-FR" sz="2000" dirty="0"/>
          </a:p>
          <a:p>
            <a:r>
              <a:rPr lang="fr-FR" sz="2000" b="1" dirty="0"/>
              <a:t>Absence de reconnaissance de l'investissement fait et de la valeur de la fonction </a:t>
            </a:r>
          </a:p>
          <a:p>
            <a:r>
              <a:rPr lang="fr-FR" sz="2000" dirty="0"/>
              <a:t>Au sein des services l’importance de la prévention est ressortie, mais il est difficile de rester mobilisé devant le manque de soutien réel (autre que de l'affichage).</a:t>
            </a:r>
          </a:p>
          <a:p>
            <a:endParaRPr lang="fr-FR" sz="2000" dirty="0"/>
          </a:p>
        </p:txBody>
      </p:sp>
      <p:sp>
        <p:nvSpPr>
          <p:cNvPr id="3" name="Espace réservé du numéro de diapositive 2">
            <a:extLst>
              <a:ext uri="{FF2B5EF4-FFF2-40B4-BE49-F238E27FC236}">
                <a16:creationId xmlns:a16="http://schemas.microsoft.com/office/drawing/2014/main" id="{A6077421-62DF-5A46-A3AA-D43FFA311388}"/>
              </a:ext>
            </a:extLst>
          </p:cNvPr>
          <p:cNvSpPr>
            <a:spLocks noGrp="1"/>
          </p:cNvSpPr>
          <p:nvPr>
            <p:ph type="sldNum" sz="quarter" idx="12"/>
          </p:nvPr>
        </p:nvSpPr>
        <p:spPr/>
        <p:txBody>
          <a:bodyPr/>
          <a:lstStyle/>
          <a:p>
            <a:fld id="{BA33A91C-DD51-B443-B4CD-5B9A2213BAB0}" type="slidenum">
              <a:rPr lang="fr-FR" smtClean="0"/>
              <a:t>30</a:t>
            </a:fld>
            <a:endParaRPr lang="fr-FR"/>
          </a:p>
        </p:txBody>
      </p:sp>
    </p:spTree>
    <p:extLst>
      <p:ext uri="{BB962C8B-B14F-4D97-AF65-F5344CB8AC3E}">
        <p14:creationId xmlns:p14="http://schemas.microsoft.com/office/powerpoint/2010/main" val="864273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2118360" y="359103"/>
            <a:ext cx="7955280" cy="643868"/>
          </a:xfrm>
        </p:spPr>
        <p:txBody>
          <a:bodyPr vert="horz" lIns="91440" tIns="45720" rIns="91440" bIns="45720" rtlCol="0" anchor="ctr">
            <a:normAutofit/>
          </a:bodyPr>
          <a:lstStyle/>
          <a:p>
            <a:r>
              <a:rPr lang="fr-FR" sz="2400" dirty="0">
                <a:solidFill>
                  <a:srgbClr val="2E9F4D"/>
                </a:solidFill>
                <a:latin typeface="+mn-lt"/>
              </a:rPr>
              <a:t>Que dit l’encadrement sur les confinements</a:t>
            </a:r>
          </a:p>
        </p:txBody>
      </p:sp>
      <p:sp>
        <p:nvSpPr>
          <p:cNvPr id="7" name="Bouton d'action : Retour 6">
            <a:hlinkClick r:id="rId2" action="ppaction://hlinksldjump" highlightClick="1"/>
            <a:extLst>
              <a:ext uri="{FF2B5EF4-FFF2-40B4-BE49-F238E27FC236}">
                <a16:creationId xmlns:a16="http://schemas.microsoft.com/office/drawing/2014/main" id="{C033EFE7-9196-EF49-81C2-3BBDCA807A08}"/>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contenu 2">
            <a:extLst>
              <a:ext uri="{FF2B5EF4-FFF2-40B4-BE49-F238E27FC236}">
                <a16:creationId xmlns:a16="http://schemas.microsoft.com/office/drawing/2014/main" id="{1323D730-7657-A349-9415-0DF384837F8F}"/>
              </a:ext>
            </a:extLst>
          </p:cNvPr>
          <p:cNvSpPr txBox="1">
            <a:spLocks/>
          </p:cNvSpPr>
          <p:nvPr/>
        </p:nvSpPr>
        <p:spPr>
          <a:xfrm>
            <a:off x="519953" y="1932920"/>
            <a:ext cx="10515600" cy="34562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b="1" dirty="0"/>
              <a:t>Usage de nouvelles technologie pour le télétravail. Reprise en présentiel </a:t>
            </a:r>
          </a:p>
          <a:p>
            <a:r>
              <a:rPr lang="fr-FR" sz="2000" dirty="0"/>
              <a:t>Nouvelle adaptabilité au travail qui a entraîné une certaine ouverture d’esprit.</a:t>
            </a:r>
          </a:p>
          <a:p>
            <a:r>
              <a:rPr lang="fr-FR" sz="2000" b="1" dirty="0"/>
              <a:t>La crise sanitaire a pris le pas sur l'activité et vie personnelle</a:t>
            </a:r>
          </a:p>
          <a:p>
            <a:r>
              <a:rPr lang="fr-FR" sz="2000" dirty="0"/>
              <a:t>Epuisement exprimé pour essayer de répondre aux services support, difficultés de faire passer les messages dans les équipes, épuisement des équipes et absentéisme fort (50 à 90 % dans certaines équipes!).</a:t>
            </a:r>
          </a:p>
          <a:p>
            <a:r>
              <a:rPr lang="fr-FR" sz="2000" dirty="0"/>
              <a:t>Crainte d’être contaminé et de devoir arrêter son activité.</a:t>
            </a:r>
          </a:p>
          <a:p>
            <a:pPr marL="0" indent="0">
              <a:buNone/>
            </a:pPr>
            <a:endParaRPr lang="fr-FR" sz="2000" dirty="0"/>
          </a:p>
        </p:txBody>
      </p:sp>
      <p:sp>
        <p:nvSpPr>
          <p:cNvPr id="3" name="Espace réservé du numéro de diapositive 2">
            <a:extLst>
              <a:ext uri="{FF2B5EF4-FFF2-40B4-BE49-F238E27FC236}">
                <a16:creationId xmlns:a16="http://schemas.microsoft.com/office/drawing/2014/main" id="{9E486998-98E0-3B41-9606-C945F45EC37B}"/>
              </a:ext>
            </a:extLst>
          </p:cNvPr>
          <p:cNvSpPr>
            <a:spLocks noGrp="1"/>
          </p:cNvSpPr>
          <p:nvPr>
            <p:ph type="sldNum" sz="quarter" idx="12"/>
          </p:nvPr>
        </p:nvSpPr>
        <p:spPr/>
        <p:txBody>
          <a:bodyPr/>
          <a:lstStyle/>
          <a:p>
            <a:fld id="{BA33A91C-DD51-B443-B4CD-5B9A2213BAB0}" type="slidenum">
              <a:rPr lang="fr-FR" smtClean="0"/>
              <a:t>31</a:t>
            </a:fld>
            <a:endParaRPr lang="fr-FR"/>
          </a:p>
        </p:txBody>
      </p:sp>
    </p:spTree>
    <p:extLst>
      <p:ext uri="{BB962C8B-B14F-4D97-AF65-F5344CB8AC3E}">
        <p14:creationId xmlns:p14="http://schemas.microsoft.com/office/powerpoint/2010/main" val="2216318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54F0E-AA6E-9647-AA59-6BABF1B58E53}"/>
              </a:ext>
            </a:extLst>
          </p:cNvPr>
          <p:cNvSpPr>
            <a:spLocks noGrp="1"/>
          </p:cNvSpPr>
          <p:nvPr>
            <p:ph type="title"/>
          </p:nvPr>
        </p:nvSpPr>
        <p:spPr>
          <a:xfrm>
            <a:off x="2139045" y="365126"/>
            <a:ext cx="7955280" cy="875846"/>
          </a:xfrm>
        </p:spPr>
        <p:txBody>
          <a:bodyPr vert="horz" lIns="91440" tIns="45720" rIns="91440" bIns="45720" rtlCol="0" anchor="ctr">
            <a:normAutofit/>
          </a:bodyPr>
          <a:lstStyle/>
          <a:p>
            <a:r>
              <a:rPr lang="fr-FR" sz="2800" dirty="0">
                <a:solidFill>
                  <a:srgbClr val="2E9F4D"/>
                </a:solidFill>
                <a:latin typeface="+mn-lt"/>
              </a:rPr>
              <a:t>Quel rôle avez-vous eu au cours de la crise sanitaire?</a:t>
            </a:r>
          </a:p>
        </p:txBody>
      </p:sp>
      <p:pic>
        <p:nvPicPr>
          <p:cNvPr id="4" name="Image 3">
            <a:extLst>
              <a:ext uri="{FF2B5EF4-FFF2-40B4-BE49-F238E27FC236}">
                <a16:creationId xmlns:a16="http://schemas.microsoft.com/office/drawing/2014/main" id="{2117F1D2-05BF-9046-A566-8D2B4F44DBF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5569" y="397374"/>
            <a:ext cx="1165860" cy="772160"/>
          </a:xfrm>
          <a:prstGeom prst="rect">
            <a:avLst/>
          </a:prstGeom>
          <a:noFill/>
          <a:ln>
            <a:noFill/>
          </a:ln>
        </p:spPr>
      </p:pic>
      <p:graphicFrame>
        <p:nvGraphicFramePr>
          <p:cNvPr id="5" name="Graphique 4">
            <a:extLst>
              <a:ext uri="{FF2B5EF4-FFF2-40B4-BE49-F238E27FC236}">
                <a16:creationId xmlns:a16="http://schemas.microsoft.com/office/drawing/2014/main" id="{20049EA5-4682-A842-A12E-760C288CFBBA}"/>
              </a:ext>
            </a:extLst>
          </p:cNvPr>
          <p:cNvGraphicFramePr>
            <a:graphicFrameLocks/>
          </p:cNvGraphicFramePr>
          <p:nvPr>
            <p:extLst>
              <p:ext uri="{D42A27DB-BD31-4B8C-83A1-F6EECF244321}">
                <p14:modId xmlns:p14="http://schemas.microsoft.com/office/powerpoint/2010/main" val="1923584472"/>
              </p:ext>
            </p:extLst>
          </p:nvPr>
        </p:nvGraphicFramePr>
        <p:xfrm>
          <a:off x="1170807" y="1690688"/>
          <a:ext cx="10073841" cy="4583988"/>
        </p:xfrm>
        <a:graphic>
          <a:graphicData uri="http://schemas.openxmlformats.org/drawingml/2006/chart">
            <c:chart xmlns:c="http://schemas.openxmlformats.org/drawingml/2006/chart" xmlns:r="http://schemas.openxmlformats.org/officeDocument/2006/relationships" r:id="rId3"/>
          </a:graphicData>
        </a:graphic>
      </p:graphicFrame>
      <p:sp>
        <p:nvSpPr>
          <p:cNvPr id="6" name="Espace réservé du numéro de diapositive 5">
            <a:extLst>
              <a:ext uri="{FF2B5EF4-FFF2-40B4-BE49-F238E27FC236}">
                <a16:creationId xmlns:a16="http://schemas.microsoft.com/office/drawing/2014/main" id="{1908D180-3BE5-8741-BF87-2A7EAEC134FB}"/>
              </a:ext>
            </a:extLst>
          </p:cNvPr>
          <p:cNvSpPr>
            <a:spLocks noGrp="1"/>
          </p:cNvSpPr>
          <p:nvPr>
            <p:ph type="sldNum" sz="quarter" idx="12"/>
          </p:nvPr>
        </p:nvSpPr>
        <p:spPr/>
        <p:txBody>
          <a:bodyPr/>
          <a:lstStyle/>
          <a:p>
            <a:fld id="{BA33A91C-DD51-B443-B4CD-5B9A2213BAB0}" type="slidenum">
              <a:rPr lang="fr-FR" smtClean="0"/>
              <a:t>32</a:t>
            </a:fld>
            <a:endParaRPr lang="fr-FR"/>
          </a:p>
        </p:txBody>
      </p:sp>
      <p:sp>
        <p:nvSpPr>
          <p:cNvPr id="3" name="Bouton d'action : Personnalisé 2">
            <a:hlinkClick r:id="rId4" action="ppaction://hlinksldjump" highlightClick="1"/>
            <a:extLst>
              <a:ext uri="{FF2B5EF4-FFF2-40B4-BE49-F238E27FC236}">
                <a16:creationId xmlns:a16="http://schemas.microsoft.com/office/drawing/2014/main" id="{508A45D9-642A-A94F-940E-A377DA92EA6D}"/>
              </a:ext>
            </a:extLst>
          </p:cNvPr>
          <p:cNvSpPr/>
          <p:nvPr/>
        </p:nvSpPr>
        <p:spPr>
          <a:xfrm>
            <a:off x="6817659" y="5701553"/>
            <a:ext cx="1761565" cy="76648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Personnalisé 6">
            <a:hlinkClick r:id="rId5" action="ppaction://hlinksldjump" highlightClick="1"/>
            <a:extLst>
              <a:ext uri="{FF2B5EF4-FFF2-40B4-BE49-F238E27FC236}">
                <a16:creationId xmlns:a16="http://schemas.microsoft.com/office/drawing/2014/main" id="{239216CC-4EA1-0740-937B-5CF329FF90B5}"/>
              </a:ext>
            </a:extLst>
          </p:cNvPr>
          <p:cNvSpPr/>
          <p:nvPr/>
        </p:nvSpPr>
        <p:spPr>
          <a:xfrm>
            <a:off x="4881282" y="5728447"/>
            <a:ext cx="1721224" cy="7395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Personnalisé 7">
            <a:hlinkClick r:id="rId6" action="ppaction://hlinksldjump" highlightClick="1"/>
            <a:extLst>
              <a:ext uri="{FF2B5EF4-FFF2-40B4-BE49-F238E27FC236}">
                <a16:creationId xmlns:a16="http://schemas.microsoft.com/office/drawing/2014/main" id="{DE39A13C-D5A8-8B48-9AD2-ADF056C06976}"/>
              </a:ext>
            </a:extLst>
          </p:cNvPr>
          <p:cNvSpPr/>
          <p:nvPr/>
        </p:nvSpPr>
        <p:spPr>
          <a:xfrm>
            <a:off x="3442447" y="5674659"/>
            <a:ext cx="1210235" cy="847165"/>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Bouton d'action : Personnalisé 8">
            <a:hlinkClick r:id="rId7" action="ppaction://hlinksldjump" highlightClick="1"/>
            <a:extLst>
              <a:ext uri="{FF2B5EF4-FFF2-40B4-BE49-F238E27FC236}">
                <a16:creationId xmlns:a16="http://schemas.microsoft.com/office/drawing/2014/main" id="{2619AFA9-00C6-3C4B-8E94-5D1E2A526162}"/>
              </a:ext>
            </a:extLst>
          </p:cNvPr>
          <p:cNvSpPr/>
          <p:nvPr/>
        </p:nvSpPr>
        <p:spPr>
          <a:xfrm>
            <a:off x="1734671" y="5674659"/>
            <a:ext cx="1358153" cy="578223"/>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96188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F78857-2D72-9146-9642-A2FAC00FA09A}"/>
              </a:ext>
            </a:extLst>
          </p:cNvPr>
          <p:cNvSpPr>
            <a:spLocks noGrp="1"/>
          </p:cNvSpPr>
          <p:nvPr>
            <p:ph idx="1"/>
          </p:nvPr>
        </p:nvSpPr>
        <p:spPr>
          <a:xfrm>
            <a:off x="980090" y="1181757"/>
            <a:ext cx="10515600" cy="4874720"/>
          </a:xfrm>
        </p:spPr>
        <p:txBody>
          <a:bodyPr>
            <a:normAutofit fontScale="92500" lnSpcReduction="20000"/>
          </a:bodyPr>
          <a:lstStyle/>
          <a:p>
            <a:pPr marL="0" indent="0">
              <a:buNone/>
            </a:pPr>
            <a:r>
              <a:rPr lang="fr-FR" sz="2000" b="1" dirty="0"/>
              <a:t>Sollicitation aléatoire:</a:t>
            </a:r>
          </a:p>
          <a:p>
            <a:pPr marL="0" indent="0">
              <a:buNone/>
            </a:pPr>
            <a:r>
              <a:rPr lang="fr-FR" sz="2000" dirty="0"/>
              <a:t>La crise sanitaire un révélateur amplifié du quotidien des préventeurs.</a:t>
            </a:r>
          </a:p>
          <a:p>
            <a:r>
              <a:rPr lang="fr-FR" sz="2000" i="1" dirty="0">
                <a:solidFill>
                  <a:srgbClr val="2E9F4D"/>
                </a:solidFill>
              </a:rPr>
              <a:t>« Un jour officiellement "Référent </a:t>
            </a:r>
            <a:r>
              <a:rPr lang="fr-FR" sz="2000" i="1" dirty="0" err="1">
                <a:solidFill>
                  <a:srgbClr val="2E9F4D"/>
                </a:solidFill>
              </a:rPr>
              <a:t>Covid</a:t>
            </a:r>
            <a:r>
              <a:rPr lang="fr-FR" sz="2000" i="1" dirty="0">
                <a:solidFill>
                  <a:srgbClr val="2E9F4D"/>
                </a:solidFill>
              </a:rPr>
              <a:t>", élaborer un PCA seul en 48h. Le mois suivant, une nouvelle organisation est mise en place par la direction sans concertation »</a:t>
            </a:r>
          </a:p>
          <a:p>
            <a:r>
              <a:rPr lang="fr-FR" sz="2000" i="1" dirty="0">
                <a:solidFill>
                  <a:srgbClr val="2E9F4D"/>
                </a:solidFill>
              </a:rPr>
              <a:t>« Un cas contact se présentait, il fallait gérer et pour d’autre pas d’information ni de sollicitation ».</a:t>
            </a:r>
            <a:endParaRPr lang="fr-FR" sz="2000" dirty="0">
              <a:solidFill>
                <a:srgbClr val="2E9F4D"/>
              </a:solidFill>
            </a:endParaRPr>
          </a:p>
          <a:p>
            <a:pPr marL="0" indent="0">
              <a:buNone/>
            </a:pPr>
            <a:r>
              <a:rPr lang="fr-FR" sz="2000" b="1" dirty="0"/>
              <a:t>Gestion  de la prévention :</a:t>
            </a:r>
          </a:p>
          <a:p>
            <a:r>
              <a:rPr lang="fr-FR" sz="2000" dirty="0"/>
              <a:t>Traitement de questions pratiques (usage du sèche mains électrique).</a:t>
            </a:r>
          </a:p>
          <a:p>
            <a:r>
              <a:rPr lang="fr-FR" sz="2000" dirty="0"/>
              <a:t>Distribution des masques et du gel hydro alcoolique.</a:t>
            </a:r>
          </a:p>
          <a:p>
            <a:r>
              <a:rPr lang="fr-FR" sz="2000" dirty="0"/>
              <a:t>Remontée quotidienne sur les cas contacts pour les instances.</a:t>
            </a:r>
          </a:p>
          <a:p>
            <a:r>
              <a:rPr lang="fr-FR" sz="2000" dirty="0"/>
              <a:t>Mise en place de protocoles "spécial </a:t>
            </a:r>
            <a:r>
              <a:rPr lang="fr-FR" sz="2000" dirty="0" err="1"/>
              <a:t>covid</a:t>
            </a:r>
            <a:r>
              <a:rPr lang="fr-FR" sz="2000" dirty="0"/>
              <a:t>  ».</a:t>
            </a:r>
          </a:p>
          <a:p>
            <a:r>
              <a:rPr lang="fr-FR" sz="2000" dirty="0"/>
              <a:t>Prévention et organisation pour le retour des personnels. </a:t>
            </a:r>
          </a:p>
          <a:p>
            <a:pPr marL="0" indent="0">
              <a:buNone/>
            </a:pPr>
            <a:r>
              <a:rPr lang="fr-FR" sz="2000" b="1" dirty="0"/>
              <a:t>Gestion de crise et  soutien RPS:</a:t>
            </a:r>
          </a:p>
          <a:p>
            <a:r>
              <a:rPr lang="fr-FR" sz="2000" dirty="0"/>
              <a:t>Participation à la cellule de crise restreinte et au comité directeur.</a:t>
            </a:r>
          </a:p>
          <a:p>
            <a:r>
              <a:rPr lang="fr-FR" sz="2000" dirty="0"/>
              <a:t>Intégration dans l’équipe de direction, conseils des directeurs, invités au CA...</a:t>
            </a:r>
          </a:p>
          <a:p>
            <a:r>
              <a:rPr lang="fr-FR" sz="2000" dirty="0"/>
              <a:t>Interventions informelles auprès des personnels.</a:t>
            </a:r>
          </a:p>
          <a:p>
            <a:pPr marL="0" indent="0">
              <a:buNone/>
            </a:pPr>
            <a:endParaRPr lang="fr-FR" sz="2000" dirty="0"/>
          </a:p>
          <a:p>
            <a:endParaRPr lang="fr-FR" sz="2000" b="1" dirty="0"/>
          </a:p>
          <a:p>
            <a:endParaRPr lang="fr-FR" sz="2000" dirty="0"/>
          </a:p>
          <a:p>
            <a:endParaRPr lang="fr-FR" sz="2000" dirty="0"/>
          </a:p>
          <a:p>
            <a:endParaRPr lang="fr-FR" sz="2000" dirty="0"/>
          </a:p>
          <a:p>
            <a:endParaRPr lang="fr-FR" sz="2000" dirty="0"/>
          </a:p>
        </p:txBody>
      </p:sp>
      <p:sp>
        <p:nvSpPr>
          <p:cNvPr id="4" name="Titre 1">
            <a:extLst>
              <a:ext uri="{FF2B5EF4-FFF2-40B4-BE49-F238E27FC236}">
                <a16:creationId xmlns:a16="http://schemas.microsoft.com/office/drawing/2014/main" id="{CE63DFC4-0BEE-5445-8595-8F3FA31D5A4E}"/>
              </a:ext>
            </a:extLst>
          </p:cNvPr>
          <p:cNvSpPr txBox="1">
            <a:spLocks/>
          </p:cNvSpPr>
          <p:nvPr/>
        </p:nvSpPr>
        <p:spPr>
          <a:xfrm>
            <a:off x="2136230" y="302062"/>
            <a:ext cx="7955280" cy="5808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préventeurs sur leur rôle dans crise sanitaire</a:t>
            </a:r>
          </a:p>
        </p:txBody>
      </p:sp>
      <p:sp>
        <p:nvSpPr>
          <p:cNvPr id="6" name="Bouton d'action : Retour 5">
            <a:hlinkClick r:id="rId2" action="ppaction://hlinksldjump" highlightClick="1"/>
            <a:extLst>
              <a:ext uri="{FF2B5EF4-FFF2-40B4-BE49-F238E27FC236}">
                <a16:creationId xmlns:a16="http://schemas.microsoft.com/office/drawing/2014/main" id="{295F7B74-1C54-DE41-BD48-F0093FCAE6C4}"/>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5505C847-3F48-C34F-975E-6AB9D7C1AA6E}"/>
              </a:ext>
            </a:extLst>
          </p:cNvPr>
          <p:cNvSpPr>
            <a:spLocks noGrp="1"/>
          </p:cNvSpPr>
          <p:nvPr>
            <p:ph type="sldNum" sz="quarter" idx="12"/>
          </p:nvPr>
        </p:nvSpPr>
        <p:spPr/>
        <p:txBody>
          <a:bodyPr/>
          <a:lstStyle/>
          <a:p>
            <a:fld id="{BA33A91C-DD51-B443-B4CD-5B9A2213BAB0}" type="slidenum">
              <a:rPr lang="fr-FR" smtClean="0"/>
              <a:t>33</a:t>
            </a:fld>
            <a:endParaRPr lang="fr-FR"/>
          </a:p>
        </p:txBody>
      </p:sp>
    </p:spTree>
    <p:extLst>
      <p:ext uri="{BB962C8B-B14F-4D97-AF65-F5344CB8AC3E}">
        <p14:creationId xmlns:p14="http://schemas.microsoft.com/office/powerpoint/2010/main" val="1335549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1387929" y="202965"/>
            <a:ext cx="9895113" cy="7542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élus CHSCT /CSE sur leur rôle dans la crise sanitaire</a:t>
            </a:r>
          </a:p>
        </p:txBody>
      </p:sp>
      <p:sp>
        <p:nvSpPr>
          <p:cNvPr id="5" name="Espace réservé du contenu 2">
            <a:extLst>
              <a:ext uri="{FF2B5EF4-FFF2-40B4-BE49-F238E27FC236}">
                <a16:creationId xmlns:a16="http://schemas.microsoft.com/office/drawing/2014/main" id="{3E73D60D-1F82-324A-84F9-E73D10F9819E}"/>
              </a:ext>
            </a:extLst>
          </p:cNvPr>
          <p:cNvSpPr txBox="1">
            <a:spLocks/>
          </p:cNvSpPr>
          <p:nvPr/>
        </p:nvSpPr>
        <p:spPr>
          <a:xfrm>
            <a:off x="990600" y="19780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b="1" dirty="0"/>
              <a:t>Sollicitation aléatoire:</a:t>
            </a:r>
          </a:p>
          <a:p>
            <a:r>
              <a:rPr lang="fr-FR" sz="2000" dirty="0"/>
              <a:t>Ressentiment d’un minimum « syndical » pour acter des décisions a posteriori et non avant la mise en œuvre.</a:t>
            </a:r>
          </a:p>
          <a:p>
            <a:pPr marL="0" indent="0">
              <a:buFont typeface="Arial" panose="020B0604020202020204" pitchFamily="34" charset="0"/>
              <a:buNone/>
            </a:pPr>
            <a:r>
              <a:rPr lang="fr-FR" sz="2000" b="1" dirty="0"/>
              <a:t>Gestion  de la prévention :</a:t>
            </a:r>
          </a:p>
          <a:p>
            <a:r>
              <a:rPr lang="fr-FR" sz="2000" dirty="0"/>
              <a:t>Sollicitation au même titre qu’un acteur de la prévention. </a:t>
            </a:r>
          </a:p>
          <a:p>
            <a:r>
              <a:rPr lang="fr-FR" sz="2000" dirty="0"/>
              <a:t>Des réunions de CHSCT ont été mises en place plus spécifiquement au moment du 1</a:t>
            </a:r>
            <a:r>
              <a:rPr lang="fr-FR" sz="2000" baseline="30000" dirty="0"/>
              <a:t>er</a:t>
            </a:r>
            <a:r>
              <a:rPr lang="fr-FR" sz="2000" dirty="0"/>
              <a:t> confinement pour répondre à l’éclatement géographique des nombreux sites.</a:t>
            </a:r>
          </a:p>
          <a:p>
            <a:pPr marL="0" indent="0">
              <a:buFont typeface="Arial" panose="020B0604020202020204" pitchFamily="34" charset="0"/>
              <a:buNone/>
            </a:pPr>
            <a:r>
              <a:rPr lang="fr-FR" sz="2000" b="1" dirty="0"/>
              <a:t>Gestion de crise et soutien RPS:</a:t>
            </a:r>
          </a:p>
          <a:p>
            <a:r>
              <a:rPr lang="fr-FR" sz="2000" dirty="0"/>
              <a:t>Contribution à une réunion de crise mise en place par l’administration lors du 1</a:t>
            </a:r>
            <a:r>
              <a:rPr lang="fr-FR" sz="2000" baseline="30000" dirty="0"/>
              <a:t>er</a:t>
            </a:r>
            <a:r>
              <a:rPr lang="fr-FR" sz="2000" dirty="0"/>
              <a:t> confinement.</a:t>
            </a:r>
          </a:p>
          <a:p>
            <a:pPr marL="0" indent="0">
              <a:buNone/>
            </a:pPr>
            <a:endParaRPr lang="fr-FR" sz="2000" dirty="0"/>
          </a:p>
          <a:p>
            <a:r>
              <a:rPr lang="fr-FR" sz="2000" dirty="0"/>
              <a:t>Les élus ont été sollicités par le personnel sur des questions d’appuis et de réconforts professionnels et sur les questions liées au contexte sanitaire.</a:t>
            </a:r>
          </a:p>
          <a:p>
            <a:endParaRPr lang="fr-FR" sz="2000" dirty="0"/>
          </a:p>
          <a:p>
            <a:endParaRPr lang="fr-FR" sz="2000" dirty="0"/>
          </a:p>
          <a:p>
            <a:endParaRPr lang="fr-FR" sz="2000" dirty="0"/>
          </a:p>
          <a:p>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154D3841-7CFB-3940-82BB-75273DA872A6}"/>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EFDED68F-0900-7041-A810-A987AEA28130}"/>
              </a:ext>
            </a:extLst>
          </p:cNvPr>
          <p:cNvSpPr>
            <a:spLocks noGrp="1"/>
          </p:cNvSpPr>
          <p:nvPr>
            <p:ph type="sldNum" sz="quarter" idx="12"/>
          </p:nvPr>
        </p:nvSpPr>
        <p:spPr/>
        <p:txBody>
          <a:bodyPr/>
          <a:lstStyle/>
          <a:p>
            <a:fld id="{BA33A91C-DD51-B443-B4CD-5B9A2213BAB0}" type="slidenum">
              <a:rPr lang="fr-FR" smtClean="0"/>
              <a:t>34</a:t>
            </a:fld>
            <a:endParaRPr lang="fr-FR"/>
          </a:p>
        </p:txBody>
      </p:sp>
    </p:spTree>
    <p:extLst>
      <p:ext uri="{BB962C8B-B14F-4D97-AF65-F5344CB8AC3E}">
        <p14:creationId xmlns:p14="http://schemas.microsoft.com/office/powerpoint/2010/main" val="2915148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379478" y="280275"/>
            <a:ext cx="10099507" cy="801523"/>
          </a:xfrm>
        </p:spPr>
        <p:txBody>
          <a:bodyPr vert="horz" lIns="91440" tIns="45720" rIns="91440" bIns="45720" rtlCol="0" anchor="ctr">
            <a:normAutofit/>
          </a:bodyPr>
          <a:lstStyle/>
          <a:p>
            <a:r>
              <a:rPr lang="fr-FR" sz="2400" dirty="0">
                <a:solidFill>
                  <a:srgbClr val="2E9F4D"/>
                </a:solidFill>
                <a:latin typeface="+mn-lt"/>
              </a:rPr>
              <a:t>Que dit la médecine de prévention sur leur rôle dans la crise sanitaire</a:t>
            </a:r>
          </a:p>
        </p:txBody>
      </p:sp>
      <p:sp>
        <p:nvSpPr>
          <p:cNvPr id="7" name="Bouton d'action : Retour 6">
            <a:hlinkClick r:id="rId2" action="ppaction://hlinksldjump" highlightClick="1"/>
            <a:extLst>
              <a:ext uri="{FF2B5EF4-FFF2-40B4-BE49-F238E27FC236}">
                <a16:creationId xmlns:a16="http://schemas.microsoft.com/office/drawing/2014/main" id="{DE259AC7-205D-DA41-B3B5-81487332676B}"/>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2">
            <a:extLst>
              <a:ext uri="{FF2B5EF4-FFF2-40B4-BE49-F238E27FC236}">
                <a16:creationId xmlns:a16="http://schemas.microsoft.com/office/drawing/2014/main" id="{95511FE6-79A8-B445-BE9A-CE062D891F6E}"/>
              </a:ext>
            </a:extLst>
          </p:cNvPr>
          <p:cNvSpPr>
            <a:spLocks noGrp="1"/>
          </p:cNvSpPr>
          <p:nvPr>
            <p:ph idx="1"/>
          </p:nvPr>
        </p:nvSpPr>
        <p:spPr>
          <a:xfrm>
            <a:off x="838200" y="1825625"/>
            <a:ext cx="10515600" cy="4351338"/>
          </a:xfrm>
        </p:spPr>
        <p:txBody>
          <a:bodyPr>
            <a:normAutofit/>
          </a:bodyPr>
          <a:lstStyle/>
          <a:p>
            <a:pPr marL="0" indent="0">
              <a:buNone/>
            </a:pPr>
            <a:r>
              <a:rPr lang="fr-FR" sz="2000" b="1" dirty="0"/>
              <a:t>Sollicitation aléatoire:</a:t>
            </a:r>
          </a:p>
          <a:p>
            <a:r>
              <a:rPr lang="fr-FR" sz="2000" dirty="0"/>
              <a:t>En tant que conseiller auprès du personnel mais peu ou pas de sollicitation avec les instances ou direction.</a:t>
            </a:r>
          </a:p>
          <a:p>
            <a:pPr marL="0" indent="0">
              <a:buNone/>
            </a:pPr>
            <a:endParaRPr lang="fr-FR" sz="2000" dirty="0"/>
          </a:p>
          <a:p>
            <a:pPr marL="0" indent="0">
              <a:buNone/>
            </a:pPr>
            <a:r>
              <a:rPr lang="fr-FR" sz="2000" b="1" dirty="0"/>
              <a:t>Gestion  de la prévention :</a:t>
            </a:r>
          </a:p>
          <a:p>
            <a:r>
              <a:rPr lang="fr-FR" sz="2000" dirty="0"/>
              <a:t>Application des consignes sanitaires.</a:t>
            </a:r>
          </a:p>
          <a:p>
            <a:r>
              <a:rPr lang="fr-FR" sz="2000" dirty="0"/>
              <a:t>Gestion des tests et des résultats pour les services qui avaient l’autorisation.</a:t>
            </a:r>
          </a:p>
          <a:p>
            <a:pPr marL="0" indent="0">
              <a:buNone/>
            </a:pPr>
            <a:r>
              <a:rPr lang="fr-FR" sz="2000" b="1" dirty="0"/>
              <a:t>Gestion de crise et  soutien RPS:</a:t>
            </a:r>
          </a:p>
          <a:p>
            <a:r>
              <a:rPr lang="fr-FR" sz="2000" dirty="0"/>
              <a:t>Dans le cadre de l’activité du service. </a:t>
            </a:r>
          </a:p>
          <a:p>
            <a:r>
              <a:rPr lang="fr-FR" sz="2000" dirty="0"/>
              <a:t>Sollicitation sur le risque </a:t>
            </a:r>
            <a:r>
              <a:rPr lang="fr-FR" sz="2000" dirty="0" err="1"/>
              <a:t>Covid</a:t>
            </a:r>
            <a:r>
              <a:rPr lang="fr-FR" sz="2000" dirty="0"/>
              <a:t> et sur les risques psycho sociaux secondaires (impact social). </a:t>
            </a:r>
          </a:p>
          <a:p>
            <a:endParaRPr lang="fr-FR" sz="2000" b="1" dirty="0"/>
          </a:p>
          <a:p>
            <a:endParaRPr lang="fr-FR" sz="2000" dirty="0"/>
          </a:p>
          <a:p>
            <a:endParaRPr lang="fr-FR" sz="2000" dirty="0"/>
          </a:p>
          <a:p>
            <a:endParaRPr lang="fr-FR" sz="2000" dirty="0"/>
          </a:p>
          <a:p>
            <a:endParaRPr lang="fr-FR" sz="2000" dirty="0"/>
          </a:p>
        </p:txBody>
      </p:sp>
      <p:sp>
        <p:nvSpPr>
          <p:cNvPr id="3" name="Espace réservé du numéro de diapositive 2">
            <a:extLst>
              <a:ext uri="{FF2B5EF4-FFF2-40B4-BE49-F238E27FC236}">
                <a16:creationId xmlns:a16="http://schemas.microsoft.com/office/drawing/2014/main" id="{EC5E37E9-0972-7845-ABA9-3C1AD8245CDF}"/>
              </a:ext>
            </a:extLst>
          </p:cNvPr>
          <p:cNvSpPr>
            <a:spLocks noGrp="1"/>
          </p:cNvSpPr>
          <p:nvPr>
            <p:ph type="sldNum" sz="quarter" idx="12"/>
          </p:nvPr>
        </p:nvSpPr>
        <p:spPr/>
        <p:txBody>
          <a:bodyPr/>
          <a:lstStyle/>
          <a:p>
            <a:fld id="{BA33A91C-DD51-B443-B4CD-5B9A2213BAB0}" type="slidenum">
              <a:rPr lang="fr-FR" smtClean="0"/>
              <a:t>35</a:t>
            </a:fld>
            <a:endParaRPr lang="fr-FR"/>
          </a:p>
        </p:txBody>
      </p:sp>
    </p:spTree>
    <p:extLst>
      <p:ext uri="{BB962C8B-B14F-4D97-AF65-F5344CB8AC3E}">
        <p14:creationId xmlns:p14="http://schemas.microsoft.com/office/powerpoint/2010/main" val="1926621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2118360" y="359103"/>
            <a:ext cx="8576854" cy="643868"/>
          </a:xfrm>
        </p:spPr>
        <p:txBody>
          <a:bodyPr vert="horz" lIns="91440" tIns="45720" rIns="91440" bIns="45720" rtlCol="0" anchor="ctr">
            <a:normAutofit/>
          </a:bodyPr>
          <a:lstStyle/>
          <a:p>
            <a:r>
              <a:rPr lang="fr-FR" sz="2400" dirty="0">
                <a:solidFill>
                  <a:srgbClr val="2E9F4D"/>
                </a:solidFill>
                <a:latin typeface="+mn-lt"/>
              </a:rPr>
              <a:t>Que dit l’encadrement sur leur rôle dans la crise sanitaire</a:t>
            </a:r>
          </a:p>
        </p:txBody>
      </p:sp>
      <p:sp>
        <p:nvSpPr>
          <p:cNvPr id="7" name="Bouton d'action : Retour 6">
            <a:hlinkClick r:id="rId2" action="ppaction://hlinksldjump" highlightClick="1"/>
            <a:extLst>
              <a:ext uri="{FF2B5EF4-FFF2-40B4-BE49-F238E27FC236}">
                <a16:creationId xmlns:a16="http://schemas.microsoft.com/office/drawing/2014/main" id="{24451937-7D9C-C048-BAC0-61D3CCE0E3F0}"/>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2">
            <a:extLst>
              <a:ext uri="{FF2B5EF4-FFF2-40B4-BE49-F238E27FC236}">
                <a16:creationId xmlns:a16="http://schemas.microsoft.com/office/drawing/2014/main" id="{2EB56883-5DFB-3145-90C1-0B4E083B6EB2}"/>
              </a:ext>
            </a:extLst>
          </p:cNvPr>
          <p:cNvSpPr txBox="1">
            <a:spLocks/>
          </p:cNvSpPr>
          <p:nvPr/>
        </p:nvSpPr>
        <p:spPr>
          <a:xfrm>
            <a:off x="524435" y="1964578"/>
            <a:ext cx="1138517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2000" b="1" dirty="0"/>
          </a:p>
          <a:p>
            <a:pPr marL="0" indent="0">
              <a:buFont typeface="Arial" panose="020B0604020202020204" pitchFamily="34" charset="0"/>
              <a:buNone/>
            </a:pPr>
            <a:endParaRPr lang="fr-FR" sz="2000" dirty="0"/>
          </a:p>
          <a:p>
            <a:r>
              <a:rPr lang="fr-FR" sz="2000" dirty="0"/>
              <a:t>2 personnes ont répondu qu’elles intervenaient dans la gestion de crise et  assuraient un soutien RPS.</a:t>
            </a:r>
          </a:p>
          <a:p>
            <a:r>
              <a:rPr lang="fr-FR" sz="2000" dirty="0"/>
              <a:t>3 personnes ont répondu qu’elles apportaient un soutien plus aléatoire mais sans ajouter de commentaire.</a:t>
            </a:r>
          </a:p>
          <a:p>
            <a:pPr marL="0" indent="0">
              <a:buNone/>
            </a:pPr>
            <a:endParaRPr lang="fr-FR" sz="2000" b="1" dirty="0"/>
          </a:p>
        </p:txBody>
      </p:sp>
      <p:sp>
        <p:nvSpPr>
          <p:cNvPr id="3" name="Espace réservé du numéro de diapositive 2">
            <a:extLst>
              <a:ext uri="{FF2B5EF4-FFF2-40B4-BE49-F238E27FC236}">
                <a16:creationId xmlns:a16="http://schemas.microsoft.com/office/drawing/2014/main" id="{522EA46E-6D1F-DC4E-A21E-A3F105B13C0B}"/>
              </a:ext>
            </a:extLst>
          </p:cNvPr>
          <p:cNvSpPr>
            <a:spLocks noGrp="1"/>
          </p:cNvSpPr>
          <p:nvPr>
            <p:ph type="sldNum" sz="quarter" idx="12"/>
          </p:nvPr>
        </p:nvSpPr>
        <p:spPr/>
        <p:txBody>
          <a:bodyPr/>
          <a:lstStyle/>
          <a:p>
            <a:fld id="{BA33A91C-DD51-B443-B4CD-5B9A2213BAB0}" type="slidenum">
              <a:rPr lang="fr-FR" smtClean="0"/>
              <a:t>36</a:t>
            </a:fld>
            <a:endParaRPr lang="fr-FR" dirty="0"/>
          </a:p>
        </p:txBody>
      </p:sp>
    </p:spTree>
    <p:extLst>
      <p:ext uri="{BB962C8B-B14F-4D97-AF65-F5344CB8AC3E}">
        <p14:creationId xmlns:p14="http://schemas.microsoft.com/office/powerpoint/2010/main" val="1288189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54F0E-AA6E-9647-AA59-6BABF1B58E53}"/>
              </a:ext>
            </a:extLst>
          </p:cNvPr>
          <p:cNvSpPr>
            <a:spLocks noGrp="1"/>
          </p:cNvSpPr>
          <p:nvPr>
            <p:ph type="title"/>
          </p:nvPr>
        </p:nvSpPr>
        <p:spPr>
          <a:xfrm>
            <a:off x="2118360" y="255746"/>
            <a:ext cx="7955280" cy="772161"/>
          </a:xfrm>
        </p:spPr>
        <p:txBody>
          <a:bodyPr vert="horz" lIns="91440" tIns="45720" rIns="91440" bIns="45720" rtlCol="0" anchor="ctr">
            <a:normAutofit/>
          </a:bodyPr>
          <a:lstStyle/>
          <a:p>
            <a:r>
              <a:rPr lang="fr-FR" sz="2800" dirty="0">
                <a:solidFill>
                  <a:srgbClr val="2E9F4D"/>
                </a:solidFill>
                <a:latin typeface="+mn-lt"/>
              </a:rPr>
              <a:t>Relations entre acteurs de la prévention</a:t>
            </a:r>
          </a:p>
        </p:txBody>
      </p:sp>
      <p:graphicFrame>
        <p:nvGraphicFramePr>
          <p:cNvPr id="5" name="Graphique 4">
            <a:extLst>
              <a:ext uri="{FF2B5EF4-FFF2-40B4-BE49-F238E27FC236}">
                <a16:creationId xmlns:a16="http://schemas.microsoft.com/office/drawing/2014/main" id="{AF8256F0-24F6-9449-BBEC-A8350939B13B}"/>
              </a:ext>
            </a:extLst>
          </p:cNvPr>
          <p:cNvGraphicFramePr>
            <a:graphicFrameLocks/>
          </p:cNvGraphicFramePr>
          <p:nvPr>
            <p:extLst>
              <p:ext uri="{D42A27DB-BD31-4B8C-83A1-F6EECF244321}">
                <p14:modId xmlns:p14="http://schemas.microsoft.com/office/powerpoint/2010/main" val="1128953221"/>
              </p:ext>
            </p:extLst>
          </p:nvPr>
        </p:nvGraphicFramePr>
        <p:xfrm>
          <a:off x="1797270" y="1027907"/>
          <a:ext cx="9664262" cy="5323341"/>
        </p:xfrm>
        <a:graphic>
          <a:graphicData uri="http://schemas.openxmlformats.org/drawingml/2006/chart">
            <c:chart xmlns:c="http://schemas.openxmlformats.org/drawingml/2006/chart" xmlns:r="http://schemas.openxmlformats.org/officeDocument/2006/relationships" r:id="rId2"/>
          </a:graphicData>
        </a:graphic>
      </p:graphicFrame>
      <p:sp>
        <p:nvSpPr>
          <p:cNvPr id="6" name="Espace réservé du numéro de diapositive 5">
            <a:extLst>
              <a:ext uri="{FF2B5EF4-FFF2-40B4-BE49-F238E27FC236}">
                <a16:creationId xmlns:a16="http://schemas.microsoft.com/office/drawing/2014/main" id="{EEE0EFC5-7E42-7C48-99A2-3CD4C39189F0}"/>
              </a:ext>
            </a:extLst>
          </p:cNvPr>
          <p:cNvSpPr>
            <a:spLocks noGrp="1"/>
          </p:cNvSpPr>
          <p:nvPr>
            <p:ph type="sldNum" sz="quarter" idx="12"/>
          </p:nvPr>
        </p:nvSpPr>
        <p:spPr/>
        <p:txBody>
          <a:bodyPr/>
          <a:lstStyle/>
          <a:p>
            <a:fld id="{BA33A91C-DD51-B443-B4CD-5B9A2213BAB0}" type="slidenum">
              <a:rPr lang="fr-FR" smtClean="0"/>
              <a:t>37</a:t>
            </a:fld>
            <a:endParaRPr lang="fr-FR"/>
          </a:p>
        </p:txBody>
      </p:sp>
      <p:sp>
        <p:nvSpPr>
          <p:cNvPr id="7" name="Bouton d'action : Personnalisé 6">
            <a:hlinkClick r:id="rId3" action="ppaction://hlinksldjump" highlightClick="1"/>
            <a:extLst>
              <a:ext uri="{FF2B5EF4-FFF2-40B4-BE49-F238E27FC236}">
                <a16:creationId xmlns:a16="http://schemas.microsoft.com/office/drawing/2014/main" id="{752B178D-5D35-BD4E-A555-63085B5F528A}"/>
              </a:ext>
            </a:extLst>
          </p:cNvPr>
          <p:cNvSpPr/>
          <p:nvPr/>
        </p:nvSpPr>
        <p:spPr>
          <a:xfrm>
            <a:off x="6763871" y="5822576"/>
            <a:ext cx="1317811" cy="672353"/>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Personnalisé 7">
            <a:hlinkClick r:id="rId4" action="ppaction://hlinksldjump" highlightClick="1"/>
            <a:extLst>
              <a:ext uri="{FF2B5EF4-FFF2-40B4-BE49-F238E27FC236}">
                <a16:creationId xmlns:a16="http://schemas.microsoft.com/office/drawing/2014/main" id="{ED0BA3E1-7D37-1348-8959-112D23A57AC5}"/>
              </a:ext>
            </a:extLst>
          </p:cNvPr>
          <p:cNvSpPr/>
          <p:nvPr/>
        </p:nvSpPr>
        <p:spPr>
          <a:xfrm>
            <a:off x="5217459" y="5755341"/>
            <a:ext cx="1371600" cy="6858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Bouton d'action : Personnalisé 8">
            <a:hlinkClick r:id="rId5" action="ppaction://hlinksldjump" highlightClick="1"/>
            <a:extLst>
              <a:ext uri="{FF2B5EF4-FFF2-40B4-BE49-F238E27FC236}">
                <a16:creationId xmlns:a16="http://schemas.microsoft.com/office/drawing/2014/main" id="{B9459A68-7669-B14C-8881-BA598580A831}"/>
              </a:ext>
            </a:extLst>
          </p:cNvPr>
          <p:cNvSpPr/>
          <p:nvPr/>
        </p:nvSpPr>
        <p:spPr>
          <a:xfrm>
            <a:off x="3778624" y="5809129"/>
            <a:ext cx="1237129" cy="510989"/>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Bouton d'action : Personnalisé 9">
            <a:hlinkClick r:id="rId6" action="ppaction://hlinksldjump" highlightClick="1"/>
            <a:extLst>
              <a:ext uri="{FF2B5EF4-FFF2-40B4-BE49-F238E27FC236}">
                <a16:creationId xmlns:a16="http://schemas.microsoft.com/office/drawing/2014/main" id="{C2E534BC-AEAA-E645-8018-473356D38124}"/>
              </a:ext>
            </a:extLst>
          </p:cNvPr>
          <p:cNvSpPr/>
          <p:nvPr/>
        </p:nvSpPr>
        <p:spPr>
          <a:xfrm>
            <a:off x="2299447" y="5768788"/>
            <a:ext cx="1331259" cy="56477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17320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CE63DFC4-0BEE-5445-8595-8F3FA31D5A4E}"/>
              </a:ext>
            </a:extLst>
          </p:cNvPr>
          <p:cNvSpPr txBox="1">
            <a:spLocks/>
          </p:cNvSpPr>
          <p:nvPr/>
        </p:nvSpPr>
        <p:spPr>
          <a:xfrm>
            <a:off x="1551215" y="302062"/>
            <a:ext cx="10074728" cy="58080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préventeurs sur leurs relations entre acteurs de la prévention  </a:t>
            </a:r>
          </a:p>
        </p:txBody>
      </p:sp>
      <p:sp>
        <p:nvSpPr>
          <p:cNvPr id="6" name="Rectangle 5">
            <a:extLst>
              <a:ext uri="{FF2B5EF4-FFF2-40B4-BE49-F238E27FC236}">
                <a16:creationId xmlns:a16="http://schemas.microsoft.com/office/drawing/2014/main" id="{1E2E2DFB-1100-7842-B10E-7E1023228349}"/>
              </a:ext>
            </a:extLst>
          </p:cNvPr>
          <p:cNvSpPr/>
          <p:nvPr/>
        </p:nvSpPr>
        <p:spPr>
          <a:xfrm>
            <a:off x="842953" y="994081"/>
            <a:ext cx="10875682" cy="5632311"/>
          </a:xfrm>
          <a:prstGeom prst="rect">
            <a:avLst/>
          </a:prstGeom>
        </p:spPr>
        <p:txBody>
          <a:bodyPr wrap="square">
            <a:spAutoFit/>
          </a:bodyPr>
          <a:lstStyle/>
          <a:p>
            <a:r>
              <a:rPr lang="fr-FR" sz="2000" b="1" dirty="0"/>
              <a:t>Sollicitation aléatoire :</a:t>
            </a:r>
          </a:p>
          <a:p>
            <a:pPr marL="342900" indent="-342900">
              <a:buFont typeface="Arial" panose="020B0604020202020204" pitchFamily="34" charset="0"/>
              <a:buChar char="•"/>
            </a:pPr>
            <a:r>
              <a:rPr lang="fr-FR" sz="2000" dirty="0"/>
              <a:t>Relation positive mais ponctuelle avec la médecine de prévention.</a:t>
            </a:r>
          </a:p>
          <a:p>
            <a:pPr marL="342900" indent="-342900">
              <a:buFont typeface="Arial" panose="020B0604020202020204" pitchFamily="34" charset="0"/>
              <a:buChar char="•"/>
            </a:pPr>
            <a:r>
              <a:rPr lang="fr-FR" sz="2000" dirty="0"/>
              <a:t>Pas de relation suivies, plutôt des entretiens informels avec des collègues. </a:t>
            </a:r>
          </a:p>
          <a:p>
            <a:pPr marL="342900" indent="-342900">
              <a:buFont typeface="Arial" panose="020B0604020202020204" pitchFamily="34" charset="0"/>
              <a:buChar char="•"/>
            </a:pPr>
            <a:r>
              <a:rPr lang="fr-FR" sz="2000" dirty="0"/>
              <a:t>Relations avec les chargés de prévention des universités. </a:t>
            </a:r>
          </a:p>
          <a:p>
            <a:pPr marL="342900" indent="-342900">
              <a:buFont typeface="Arial" panose="020B0604020202020204" pitchFamily="34" charset="0"/>
              <a:buChar char="•"/>
            </a:pPr>
            <a:r>
              <a:rPr lang="fr-FR" sz="2000" dirty="0"/>
              <a:t>Un référent </a:t>
            </a:r>
            <a:r>
              <a:rPr lang="fr-FR" sz="2000" dirty="0" err="1"/>
              <a:t>Covid</a:t>
            </a:r>
            <a:r>
              <a:rPr lang="fr-FR" sz="2000" dirty="0"/>
              <a:t> informant tardivement. </a:t>
            </a:r>
          </a:p>
          <a:p>
            <a:r>
              <a:rPr lang="fr-FR" sz="2000" b="1" dirty="0"/>
              <a:t>Intervenant dans la cellule de crise :</a:t>
            </a:r>
          </a:p>
          <a:p>
            <a:pPr marL="342900" indent="-342900">
              <a:buFont typeface="Arial" panose="020B0604020202020204" pitchFamily="34" charset="0"/>
              <a:buChar char="•"/>
            </a:pPr>
            <a:r>
              <a:rPr lang="fr-FR" sz="2000" dirty="0"/>
              <a:t>Participation hebdomadaire à une réunion d'échange et de décisions (Médecins, CP, Secrétaire CHSCT) mais peu de réunions CHSCT extraordinaires.</a:t>
            </a:r>
          </a:p>
          <a:p>
            <a:pPr marL="342900" indent="-342900">
              <a:buFont typeface="Arial" panose="020B0604020202020204" pitchFamily="34" charset="0"/>
              <a:buChar char="•"/>
            </a:pPr>
            <a:r>
              <a:rPr lang="fr-FR" sz="2000" dirty="0"/>
              <a:t>Participation à la cellule de crise restreinte et au comité directeur.</a:t>
            </a:r>
          </a:p>
          <a:p>
            <a:r>
              <a:rPr lang="fr-FR" sz="2000" b="1" dirty="0"/>
              <a:t>Informations descendantes. Incertitude sur la prise en compte des propositions</a:t>
            </a:r>
          </a:p>
          <a:p>
            <a:pPr marL="342900" indent="-342900">
              <a:buFont typeface="Arial" panose="020B0604020202020204" pitchFamily="34" charset="0"/>
              <a:buChar char="•"/>
            </a:pPr>
            <a:r>
              <a:rPr lang="fr-FR" sz="2000" dirty="0"/>
              <a:t>Des informations ont été diffusées par la direction , sans tenir compte des propositions qui avaient été faites précédemment.</a:t>
            </a:r>
          </a:p>
          <a:p>
            <a:pPr marL="342900" indent="-342900">
              <a:buFont typeface="Arial" panose="020B0604020202020204" pitchFamily="34" charset="0"/>
              <a:buChar char="•"/>
            </a:pPr>
            <a:r>
              <a:rPr lang="fr-FR" sz="2000" dirty="0"/>
              <a:t>Sollicitations sans retour sur ce qui a été pris en compte .</a:t>
            </a:r>
            <a:r>
              <a:rPr lang="fr-FR" sz="2000" dirty="0">
                <a:solidFill>
                  <a:srgbClr val="2E9F4D"/>
                </a:solidFill>
              </a:rPr>
              <a:t> « </a:t>
            </a:r>
            <a:r>
              <a:rPr lang="fr-FR" sz="2000" i="1" dirty="0">
                <a:solidFill>
                  <a:schemeClr val="accent6"/>
                </a:solidFill>
              </a:rPr>
              <a:t>On travaille avec des gens (élus/direction) dont le job consiste à diriger en arbitrant. C'est à dire : nous solliciter quand ils y pensent, nous écouter quand ils ne sont pas déjà convaincus de tout savoir, retenir uniquement ce qui les arrange et qui les conforte dans leurs idées et finalement n'en faire qu'à leur tête en décidant arbitrairement sur la base de leur convictions personnelles et politiques ou suivant la masse pour ne pas prendre de risque ».</a:t>
            </a:r>
          </a:p>
        </p:txBody>
      </p:sp>
      <p:sp>
        <p:nvSpPr>
          <p:cNvPr id="7" name="Bouton d'action : Retour 6">
            <a:hlinkClick r:id="rId2" action="ppaction://hlinksldjump" highlightClick="1"/>
            <a:extLst>
              <a:ext uri="{FF2B5EF4-FFF2-40B4-BE49-F238E27FC236}">
                <a16:creationId xmlns:a16="http://schemas.microsoft.com/office/drawing/2014/main" id="{BC7D863B-DADA-2B42-96AF-547760F3FE24}"/>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0F7A4E11-9F92-954C-90BB-B57FC1099ABE}"/>
              </a:ext>
            </a:extLst>
          </p:cNvPr>
          <p:cNvSpPr>
            <a:spLocks noGrp="1"/>
          </p:cNvSpPr>
          <p:nvPr>
            <p:ph type="sldNum" sz="quarter" idx="12"/>
          </p:nvPr>
        </p:nvSpPr>
        <p:spPr/>
        <p:txBody>
          <a:bodyPr/>
          <a:lstStyle/>
          <a:p>
            <a:fld id="{BA33A91C-DD51-B443-B4CD-5B9A2213BAB0}" type="slidenum">
              <a:rPr lang="fr-FR" smtClean="0"/>
              <a:t>38</a:t>
            </a:fld>
            <a:endParaRPr lang="fr-FR"/>
          </a:p>
        </p:txBody>
      </p:sp>
    </p:spTree>
    <p:extLst>
      <p:ext uri="{BB962C8B-B14F-4D97-AF65-F5344CB8AC3E}">
        <p14:creationId xmlns:p14="http://schemas.microsoft.com/office/powerpoint/2010/main" val="39438038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1453243" y="333593"/>
            <a:ext cx="10450286" cy="7542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élus CHSCT /CSE sur leurs relations entre acteurs de la prévention </a:t>
            </a:r>
          </a:p>
        </p:txBody>
      </p:sp>
      <p:sp>
        <p:nvSpPr>
          <p:cNvPr id="5" name="Espace réservé du contenu 4">
            <a:extLst>
              <a:ext uri="{FF2B5EF4-FFF2-40B4-BE49-F238E27FC236}">
                <a16:creationId xmlns:a16="http://schemas.microsoft.com/office/drawing/2014/main" id="{14B7DD5D-E34E-D843-9A79-5A7F0EED8DEB}"/>
              </a:ext>
            </a:extLst>
          </p:cNvPr>
          <p:cNvSpPr>
            <a:spLocks noGrp="1"/>
          </p:cNvSpPr>
          <p:nvPr>
            <p:ph idx="1"/>
          </p:nvPr>
        </p:nvSpPr>
        <p:spPr>
          <a:xfrm>
            <a:off x="874713" y="1422213"/>
            <a:ext cx="10515600" cy="6319679"/>
          </a:xfrm>
          <a:prstGeom prst="rect">
            <a:avLst/>
          </a:prstGeom>
        </p:spPr>
        <p:txBody>
          <a:bodyPr wrap="square">
            <a:spAutoFit/>
          </a:bodyPr>
          <a:lstStyle/>
          <a:p>
            <a:pPr marL="0" indent="0">
              <a:buNone/>
            </a:pPr>
            <a:r>
              <a:rPr lang="fr-FR" sz="2000" b="1" dirty="0"/>
              <a:t>Sollicitation aléatoire</a:t>
            </a:r>
          </a:p>
          <a:p>
            <a:r>
              <a:rPr lang="fr-FR" sz="2000" dirty="0"/>
              <a:t>Pas de commentaires  mais confirment des sollicitations ponctuelles et informelles.</a:t>
            </a:r>
          </a:p>
          <a:p>
            <a:pPr marL="0" indent="0">
              <a:buNone/>
            </a:pPr>
            <a:r>
              <a:rPr lang="fr-FR" sz="2000" b="1" dirty="0"/>
              <a:t>Intervenant dans la cellule de crise</a:t>
            </a:r>
          </a:p>
          <a:p>
            <a:r>
              <a:rPr lang="fr-FR" sz="2000" dirty="0"/>
              <a:t>Un répondant confirme l’augmentation des CHSCT exceptionnels (7 exceptionnels).</a:t>
            </a:r>
          </a:p>
          <a:p>
            <a:pPr marL="0" indent="0">
              <a:buNone/>
            </a:pPr>
            <a:r>
              <a:rPr lang="fr-FR" sz="2000" b="1" dirty="0"/>
              <a:t>Informations descendantes. Incertitude sur la prise en compte des propositions</a:t>
            </a:r>
          </a:p>
          <a:p>
            <a:r>
              <a:rPr lang="fr-FR" sz="2000" dirty="0"/>
              <a:t>Un CHSCT réuni parce que obligatoire afin de répondre à la législation : pour l’informer sur les directives prises voire déjà annoncées. </a:t>
            </a:r>
          </a:p>
          <a:p>
            <a:endParaRPr lang="fr-FR" sz="2000" dirty="0"/>
          </a:p>
          <a:p>
            <a:pPr marL="0" indent="0">
              <a:buNone/>
            </a:pPr>
            <a:r>
              <a:rPr lang="fr-FR" sz="2000" dirty="0"/>
              <a:t>Un ressenti global d’un CHSCT pas ou peu consulté, ni même écouté sur ses propositions.</a:t>
            </a:r>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C86EC017-5984-8940-B5E7-F72BB754FC3B}"/>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F10C29EC-277D-7D4C-A346-7378F3AF8876}"/>
              </a:ext>
            </a:extLst>
          </p:cNvPr>
          <p:cNvSpPr>
            <a:spLocks noGrp="1"/>
          </p:cNvSpPr>
          <p:nvPr>
            <p:ph type="sldNum" sz="quarter" idx="12"/>
          </p:nvPr>
        </p:nvSpPr>
        <p:spPr/>
        <p:txBody>
          <a:bodyPr/>
          <a:lstStyle/>
          <a:p>
            <a:fld id="{BA33A91C-DD51-B443-B4CD-5B9A2213BAB0}" type="slidenum">
              <a:rPr lang="fr-FR" smtClean="0"/>
              <a:t>39</a:t>
            </a:fld>
            <a:endParaRPr lang="fr-FR"/>
          </a:p>
        </p:txBody>
      </p:sp>
    </p:spTree>
    <p:extLst>
      <p:ext uri="{BB962C8B-B14F-4D97-AF65-F5344CB8AC3E}">
        <p14:creationId xmlns:p14="http://schemas.microsoft.com/office/powerpoint/2010/main" val="362945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54F0E-AA6E-9647-AA59-6BABF1B58E53}"/>
              </a:ext>
            </a:extLst>
          </p:cNvPr>
          <p:cNvSpPr>
            <a:spLocks noGrp="1"/>
          </p:cNvSpPr>
          <p:nvPr>
            <p:ph type="title"/>
          </p:nvPr>
        </p:nvSpPr>
        <p:spPr>
          <a:xfrm>
            <a:off x="2136230" y="333593"/>
            <a:ext cx="7955280" cy="754227"/>
          </a:xfrm>
        </p:spPr>
        <p:txBody>
          <a:bodyPr vert="horz" lIns="91440" tIns="45720" rIns="91440" bIns="45720" rtlCol="0" anchor="ctr">
            <a:normAutofit fontScale="90000"/>
          </a:bodyPr>
          <a:lstStyle/>
          <a:p>
            <a:r>
              <a:rPr lang="fr-FR" sz="2800" dirty="0">
                <a:solidFill>
                  <a:srgbClr val="2E9F4D"/>
                </a:solidFill>
                <a:latin typeface="+mn-lt"/>
              </a:rPr>
              <a:t>Que disent les élus CHSCT /CSE lors du 1er confinement </a:t>
            </a:r>
          </a:p>
        </p:txBody>
      </p:sp>
      <p:sp>
        <p:nvSpPr>
          <p:cNvPr id="3" name="Espace réservé du contenu 2">
            <a:extLst>
              <a:ext uri="{FF2B5EF4-FFF2-40B4-BE49-F238E27FC236}">
                <a16:creationId xmlns:a16="http://schemas.microsoft.com/office/drawing/2014/main" id="{874A14C7-59BF-6C44-A1CE-2D81EBC2C7E3}"/>
              </a:ext>
            </a:extLst>
          </p:cNvPr>
          <p:cNvSpPr>
            <a:spLocks noGrp="1"/>
          </p:cNvSpPr>
          <p:nvPr>
            <p:ph idx="1"/>
          </p:nvPr>
        </p:nvSpPr>
        <p:spPr/>
        <p:txBody>
          <a:bodyPr/>
          <a:lstStyle/>
          <a:p>
            <a:pPr marL="0" indent="0">
              <a:buNone/>
            </a:pPr>
            <a:r>
              <a:rPr lang="fr-FR" sz="2000" b="1" dirty="0"/>
              <a:t>Sollicitation pour application des directives</a:t>
            </a:r>
            <a:r>
              <a:rPr lang="fr-FR" sz="2400" b="1" dirty="0">
                <a:solidFill>
                  <a:srgbClr val="2E9F4D"/>
                </a:solidFill>
                <a:latin typeface="+mj-lt"/>
                <a:ea typeface="+mj-ea"/>
                <a:cs typeface="+mj-cs"/>
              </a:rPr>
              <a:t> </a:t>
            </a:r>
            <a:r>
              <a:rPr lang="fr-FR" sz="2400" b="1" dirty="0">
                <a:solidFill>
                  <a:srgbClr val="2E9F4D"/>
                </a:solidFill>
                <a:latin typeface="+mj-lt"/>
                <a:ea typeface="+mj-ea"/>
                <a:cs typeface="+mj-cs"/>
                <a:sym typeface="Wingdings" pitchFamily="2" charset="2"/>
              </a:rPr>
              <a:t> 81%</a:t>
            </a:r>
            <a:endParaRPr lang="fr-FR" sz="2000" b="1" dirty="0"/>
          </a:p>
          <a:p>
            <a:pPr lvl="1"/>
            <a:r>
              <a:rPr lang="fr-FR" sz="2000" dirty="0"/>
              <a:t>Le CHSCT systématiquement convoqué après que tout a été mis en place. Voire annoncé par mail. </a:t>
            </a:r>
            <a:r>
              <a:rPr lang="fr-FR" sz="2000" dirty="0">
                <a:solidFill>
                  <a:srgbClr val="2E9F4D"/>
                </a:solidFill>
              </a:rPr>
              <a:t>«</a:t>
            </a:r>
            <a:r>
              <a:rPr lang="fr-FR" sz="2000" dirty="0"/>
              <a:t> </a:t>
            </a:r>
            <a:r>
              <a:rPr lang="fr-FR" sz="2000" i="1" dirty="0">
                <a:solidFill>
                  <a:srgbClr val="2E9F4D"/>
                </a:solidFill>
              </a:rPr>
              <a:t>Le CHSCT ne pouvait donc rien proposer ou modifier ».</a:t>
            </a:r>
          </a:p>
          <a:p>
            <a:pPr marL="457200" lvl="1" indent="0">
              <a:buNone/>
            </a:pPr>
            <a:endParaRPr lang="fr-FR" sz="2000" dirty="0"/>
          </a:p>
          <a:p>
            <a:pPr marL="0" indent="0">
              <a:buNone/>
            </a:pPr>
            <a:r>
              <a:rPr lang="fr-FR" sz="2000" b="1" dirty="0"/>
              <a:t>Sollicitation pour élaboration et accompagnement des directives</a:t>
            </a:r>
            <a:r>
              <a:rPr lang="fr-FR" sz="2400" b="1" dirty="0">
                <a:solidFill>
                  <a:srgbClr val="2E9F4D"/>
                </a:solidFill>
                <a:latin typeface="+mj-lt"/>
                <a:ea typeface="+mj-ea"/>
                <a:cs typeface="+mj-cs"/>
                <a:sym typeface="Wingdings" pitchFamily="2" charset="2"/>
              </a:rPr>
              <a:t>9%</a:t>
            </a:r>
            <a:endParaRPr lang="fr-FR" sz="2000" b="1" dirty="0"/>
          </a:p>
          <a:p>
            <a:pPr lvl="1"/>
            <a:r>
              <a:rPr lang="fr-FR" sz="2000" dirty="0"/>
              <a:t>Très fortement sollicité pour le suivi des cas positifs ou de cas contact, puis pour le plan de reprise d’activité (PRA).</a:t>
            </a:r>
          </a:p>
          <a:p>
            <a:pPr lvl="1"/>
            <a:r>
              <a:rPr lang="fr-FR" sz="2000" dirty="0"/>
              <a:t>Mise en place un groupe de travail pour les protocoles et PCA. </a:t>
            </a:r>
          </a:p>
          <a:p>
            <a:pPr lvl="1"/>
            <a:r>
              <a:rPr lang="fr-FR" sz="2000" dirty="0"/>
              <a:t>Séances du CHSCT spécial COVID après chaque annonce gouvernementale et souvent après l'annonce de la mise en œuvre au sein du service par la direction.</a:t>
            </a:r>
          </a:p>
          <a:p>
            <a:pPr marL="457200" lvl="1" indent="0">
              <a:buNone/>
            </a:pPr>
            <a:endParaRPr lang="fr-FR" sz="2000" dirty="0"/>
          </a:p>
          <a:p>
            <a:endParaRPr lang="fr-FR" dirty="0"/>
          </a:p>
        </p:txBody>
      </p:sp>
      <p:sp>
        <p:nvSpPr>
          <p:cNvPr id="4" name="Bouton d'action : Retour 3">
            <a:hlinkClick r:id="rId2" action="ppaction://hlinksldjump" highlightClick="1"/>
            <a:extLst>
              <a:ext uri="{FF2B5EF4-FFF2-40B4-BE49-F238E27FC236}">
                <a16:creationId xmlns:a16="http://schemas.microsoft.com/office/drawing/2014/main" id="{98B83642-512B-B64F-B824-8976B9C360FE}"/>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a:extLst>
              <a:ext uri="{FF2B5EF4-FFF2-40B4-BE49-F238E27FC236}">
                <a16:creationId xmlns:a16="http://schemas.microsoft.com/office/drawing/2014/main" id="{1445BA3F-3469-9D47-B316-946757EB4359}"/>
              </a:ext>
            </a:extLst>
          </p:cNvPr>
          <p:cNvSpPr>
            <a:spLocks noGrp="1"/>
          </p:cNvSpPr>
          <p:nvPr>
            <p:ph type="sldNum" sz="quarter" idx="12"/>
          </p:nvPr>
        </p:nvSpPr>
        <p:spPr/>
        <p:txBody>
          <a:bodyPr/>
          <a:lstStyle/>
          <a:p>
            <a:fld id="{BA33A91C-DD51-B443-B4CD-5B9A2213BAB0}" type="slidenum">
              <a:rPr lang="fr-FR" smtClean="0"/>
              <a:t>4</a:t>
            </a:fld>
            <a:endParaRPr lang="fr-FR"/>
          </a:p>
        </p:txBody>
      </p:sp>
    </p:spTree>
    <p:extLst>
      <p:ext uri="{BB962C8B-B14F-4D97-AF65-F5344CB8AC3E}">
        <p14:creationId xmlns:p14="http://schemas.microsoft.com/office/powerpoint/2010/main" val="3427629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284515" y="296603"/>
            <a:ext cx="10907485" cy="801523"/>
          </a:xfrm>
        </p:spPr>
        <p:txBody>
          <a:bodyPr vert="horz" lIns="91440" tIns="45720" rIns="91440" bIns="45720" rtlCol="0" anchor="ctr">
            <a:normAutofit/>
          </a:bodyPr>
          <a:lstStyle/>
          <a:p>
            <a:r>
              <a:rPr lang="fr-FR" sz="2400" dirty="0">
                <a:solidFill>
                  <a:srgbClr val="2E9F4D"/>
                </a:solidFill>
                <a:latin typeface="+mn-lt"/>
              </a:rPr>
              <a:t>Que dit la médecine de prévention sur leurs relations entre acteurs de la prévention </a:t>
            </a:r>
          </a:p>
        </p:txBody>
      </p:sp>
      <p:sp>
        <p:nvSpPr>
          <p:cNvPr id="5" name="Rectangle 4">
            <a:extLst>
              <a:ext uri="{FF2B5EF4-FFF2-40B4-BE49-F238E27FC236}">
                <a16:creationId xmlns:a16="http://schemas.microsoft.com/office/drawing/2014/main" id="{69DBED68-E73B-FD4B-898C-3EA887A7534D}"/>
              </a:ext>
            </a:extLst>
          </p:cNvPr>
          <p:cNvSpPr/>
          <p:nvPr/>
        </p:nvSpPr>
        <p:spPr>
          <a:xfrm>
            <a:off x="766109" y="2248325"/>
            <a:ext cx="10875682" cy="3477875"/>
          </a:xfrm>
          <a:prstGeom prst="rect">
            <a:avLst/>
          </a:prstGeom>
        </p:spPr>
        <p:txBody>
          <a:bodyPr wrap="square">
            <a:spAutoFit/>
          </a:bodyPr>
          <a:lstStyle/>
          <a:p>
            <a:endParaRPr lang="fr-FR" sz="2000" dirty="0"/>
          </a:p>
          <a:p>
            <a:pPr marL="342900" indent="-342900">
              <a:buFont typeface="Arial" panose="020B0604020202020204" pitchFamily="34" charset="0"/>
              <a:buChar char="•"/>
            </a:pPr>
            <a:r>
              <a:rPr lang="fr-FR" sz="2000" dirty="0"/>
              <a:t>Globalement ils considèrent avoir eu plutôt un rôle de sollicitation informelle  avec les différents acteurs de la prévention ( RH, CHSCT/CSE, Préventeurs).</a:t>
            </a:r>
          </a:p>
          <a:p>
            <a:pPr marL="342900" indent="-342900">
              <a:buFont typeface="Arial" panose="020B0604020202020204" pitchFamily="34" charset="0"/>
              <a:buChar char="•"/>
            </a:pPr>
            <a:endParaRPr lang="fr-FR" sz="2000" dirty="0"/>
          </a:p>
          <a:p>
            <a:pPr marL="342900" indent="-342900">
              <a:buFont typeface="Arial" panose="020B0604020202020204" pitchFamily="34" charset="0"/>
              <a:buChar char="•"/>
            </a:pPr>
            <a:r>
              <a:rPr lang="fr-FR" sz="2000" dirty="0"/>
              <a:t>Certains considèrent avoir été peu ou pas sollicités.</a:t>
            </a:r>
          </a:p>
          <a:p>
            <a:pPr marL="342900" indent="-342900">
              <a:buFont typeface="Arial" panose="020B0604020202020204" pitchFamily="34" charset="0"/>
              <a:buChar char="•"/>
            </a:pPr>
            <a:endParaRPr lang="fr-FR" sz="2000" dirty="0"/>
          </a:p>
          <a:p>
            <a:endParaRPr lang="fr-FR" sz="2000" dirty="0"/>
          </a:p>
          <a:p>
            <a:endParaRPr lang="fr-FR" sz="2000" dirty="0"/>
          </a:p>
          <a:p>
            <a:endParaRPr lang="fr-FR" sz="2000" dirty="0"/>
          </a:p>
          <a:p>
            <a:endParaRPr lang="fr-FR" sz="2000" dirty="0"/>
          </a:p>
          <a:p>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1509AF81-BFC7-5D41-8560-5D7735D843C6}"/>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00D8AE5C-13B6-7046-804E-90ED16CB1078}"/>
              </a:ext>
            </a:extLst>
          </p:cNvPr>
          <p:cNvSpPr>
            <a:spLocks noGrp="1"/>
          </p:cNvSpPr>
          <p:nvPr>
            <p:ph type="sldNum" sz="quarter" idx="12"/>
          </p:nvPr>
        </p:nvSpPr>
        <p:spPr/>
        <p:txBody>
          <a:bodyPr/>
          <a:lstStyle/>
          <a:p>
            <a:fld id="{BA33A91C-DD51-B443-B4CD-5B9A2213BAB0}" type="slidenum">
              <a:rPr lang="fr-FR" smtClean="0"/>
              <a:t>40</a:t>
            </a:fld>
            <a:endParaRPr lang="fr-FR"/>
          </a:p>
        </p:txBody>
      </p:sp>
    </p:spTree>
    <p:extLst>
      <p:ext uri="{BB962C8B-B14F-4D97-AF65-F5344CB8AC3E}">
        <p14:creationId xmlns:p14="http://schemas.microsoft.com/office/powerpoint/2010/main" val="38499070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1453243" y="359103"/>
            <a:ext cx="10287000" cy="643868"/>
          </a:xfrm>
        </p:spPr>
        <p:txBody>
          <a:bodyPr vert="horz" lIns="91440" tIns="45720" rIns="91440" bIns="45720" rtlCol="0" anchor="ctr">
            <a:normAutofit/>
          </a:bodyPr>
          <a:lstStyle/>
          <a:p>
            <a:r>
              <a:rPr lang="fr-FR" sz="2400" dirty="0">
                <a:solidFill>
                  <a:srgbClr val="2E9F4D"/>
                </a:solidFill>
                <a:latin typeface="+mn-lt"/>
              </a:rPr>
              <a:t>Que dit l’encadrement sur leurs relations entre acteurs de la prévention </a:t>
            </a:r>
          </a:p>
        </p:txBody>
      </p:sp>
      <p:sp>
        <p:nvSpPr>
          <p:cNvPr id="5" name="Rectangle 4">
            <a:extLst>
              <a:ext uri="{FF2B5EF4-FFF2-40B4-BE49-F238E27FC236}">
                <a16:creationId xmlns:a16="http://schemas.microsoft.com/office/drawing/2014/main" id="{AF76D615-8DA8-B747-80DF-029B47066647}"/>
              </a:ext>
            </a:extLst>
          </p:cNvPr>
          <p:cNvSpPr/>
          <p:nvPr/>
        </p:nvSpPr>
        <p:spPr>
          <a:xfrm>
            <a:off x="808886" y="1777678"/>
            <a:ext cx="10875682" cy="2862322"/>
          </a:xfrm>
          <a:prstGeom prst="rect">
            <a:avLst/>
          </a:prstGeom>
        </p:spPr>
        <p:txBody>
          <a:bodyPr wrap="square">
            <a:spAutoFit/>
          </a:bodyPr>
          <a:lstStyle/>
          <a:p>
            <a:r>
              <a:rPr lang="fr-FR" sz="2000" b="1" dirty="0"/>
              <a:t>Sollicitation aléatoire</a:t>
            </a:r>
          </a:p>
          <a:p>
            <a:pPr marL="342900" indent="-342900">
              <a:buFont typeface="Arial" panose="020B0604020202020204" pitchFamily="34" charset="0"/>
              <a:buChar char="•"/>
            </a:pPr>
            <a:r>
              <a:rPr lang="fr-FR" sz="2000" dirty="0"/>
              <a:t>Pas de relation formelle avec les acteurs de la prévention ( Préventeurs, RH, médecine de prévention …).</a:t>
            </a:r>
          </a:p>
          <a:p>
            <a:pPr marL="342900" indent="-342900">
              <a:buFont typeface="Arial" panose="020B0604020202020204" pitchFamily="34" charset="0"/>
              <a:buChar char="•"/>
            </a:pPr>
            <a:endParaRPr lang="fr-FR" sz="2000" dirty="0"/>
          </a:p>
          <a:p>
            <a:r>
              <a:rPr lang="fr-FR" sz="2000" b="1" dirty="0"/>
              <a:t>Intervenant dans la cellule de crise</a:t>
            </a:r>
          </a:p>
          <a:p>
            <a:pPr marL="342900" indent="-342900">
              <a:buFont typeface="Arial" panose="020B0604020202020204" pitchFamily="34" charset="0"/>
              <a:buChar char="•"/>
            </a:pPr>
            <a:r>
              <a:rPr lang="fr-FR" sz="2000" dirty="0"/>
              <a:t>Rencontre des acteurs dans le cadre de cellule de crise.</a:t>
            </a:r>
          </a:p>
          <a:p>
            <a:pPr marL="342900" indent="-342900">
              <a:buFont typeface="Arial" panose="020B0604020202020204" pitchFamily="34" charset="0"/>
              <a:buChar char="•"/>
            </a:pPr>
            <a:endParaRPr lang="fr-FR" sz="2000" dirty="0"/>
          </a:p>
          <a:p>
            <a:endParaRPr lang="fr-FR" sz="2000" dirty="0"/>
          </a:p>
          <a:p>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6AD3F5DD-512E-8C40-935A-BE181C4A260F}"/>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CBF49590-A945-C540-973B-82ABC0B5C0FE}"/>
              </a:ext>
            </a:extLst>
          </p:cNvPr>
          <p:cNvSpPr>
            <a:spLocks noGrp="1"/>
          </p:cNvSpPr>
          <p:nvPr>
            <p:ph type="sldNum" sz="quarter" idx="12"/>
          </p:nvPr>
        </p:nvSpPr>
        <p:spPr/>
        <p:txBody>
          <a:bodyPr/>
          <a:lstStyle/>
          <a:p>
            <a:fld id="{BA33A91C-DD51-B443-B4CD-5B9A2213BAB0}" type="slidenum">
              <a:rPr lang="fr-FR" smtClean="0"/>
              <a:t>41</a:t>
            </a:fld>
            <a:endParaRPr lang="fr-FR" dirty="0"/>
          </a:p>
        </p:txBody>
      </p:sp>
    </p:spTree>
    <p:extLst>
      <p:ext uri="{BB962C8B-B14F-4D97-AF65-F5344CB8AC3E}">
        <p14:creationId xmlns:p14="http://schemas.microsoft.com/office/powerpoint/2010/main" val="2459585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492F6C-7870-8B44-8F10-87BBADDF6220}"/>
              </a:ext>
            </a:extLst>
          </p:cNvPr>
          <p:cNvSpPr>
            <a:spLocks noGrp="1"/>
          </p:cNvSpPr>
          <p:nvPr>
            <p:ph type="title"/>
          </p:nvPr>
        </p:nvSpPr>
        <p:spPr>
          <a:xfrm>
            <a:off x="1652752" y="302064"/>
            <a:ext cx="9619594" cy="565041"/>
          </a:xfrm>
        </p:spPr>
        <p:txBody>
          <a:bodyPr vert="horz" lIns="91440" tIns="45720" rIns="91440" bIns="45720" rtlCol="0" anchor="ctr">
            <a:normAutofit/>
          </a:bodyPr>
          <a:lstStyle/>
          <a:p>
            <a:r>
              <a:rPr lang="fr-FR" sz="2800" dirty="0">
                <a:solidFill>
                  <a:srgbClr val="2E9F4D"/>
                </a:solidFill>
                <a:latin typeface="+mn-lt"/>
              </a:rPr>
              <a:t>Quelle représentation avez-vous de votre rôle et mission</a:t>
            </a:r>
          </a:p>
        </p:txBody>
      </p:sp>
      <p:graphicFrame>
        <p:nvGraphicFramePr>
          <p:cNvPr id="4" name="Graphique 3">
            <a:extLst>
              <a:ext uri="{FF2B5EF4-FFF2-40B4-BE49-F238E27FC236}">
                <a16:creationId xmlns:a16="http://schemas.microsoft.com/office/drawing/2014/main" id="{3A5EEFD1-BF94-F543-B91A-B2198515C6F9}"/>
              </a:ext>
            </a:extLst>
          </p:cNvPr>
          <p:cNvGraphicFramePr>
            <a:graphicFrameLocks/>
          </p:cNvGraphicFramePr>
          <p:nvPr>
            <p:extLst>
              <p:ext uri="{D42A27DB-BD31-4B8C-83A1-F6EECF244321}">
                <p14:modId xmlns:p14="http://schemas.microsoft.com/office/powerpoint/2010/main" val="908031289"/>
              </p:ext>
            </p:extLst>
          </p:nvPr>
        </p:nvGraphicFramePr>
        <p:xfrm>
          <a:off x="2289175" y="1352550"/>
          <a:ext cx="8636328" cy="5048250"/>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4">
            <a:extLst>
              <a:ext uri="{FF2B5EF4-FFF2-40B4-BE49-F238E27FC236}">
                <a16:creationId xmlns:a16="http://schemas.microsoft.com/office/drawing/2014/main" id="{14DF3C11-8415-D143-A061-42A9359A505C}"/>
              </a:ext>
            </a:extLst>
          </p:cNvPr>
          <p:cNvSpPr>
            <a:spLocks noGrp="1"/>
          </p:cNvSpPr>
          <p:nvPr>
            <p:ph type="sldNum" sz="quarter" idx="12"/>
          </p:nvPr>
        </p:nvSpPr>
        <p:spPr/>
        <p:txBody>
          <a:bodyPr/>
          <a:lstStyle/>
          <a:p>
            <a:fld id="{BA33A91C-DD51-B443-B4CD-5B9A2213BAB0}" type="slidenum">
              <a:rPr lang="fr-FR" smtClean="0"/>
              <a:t>42</a:t>
            </a:fld>
            <a:endParaRPr lang="fr-FR"/>
          </a:p>
        </p:txBody>
      </p:sp>
      <p:sp>
        <p:nvSpPr>
          <p:cNvPr id="3" name="Bouton d'action : Personnalisé 2">
            <a:hlinkClick r:id="rId3" action="ppaction://hlinksldjump" highlightClick="1"/>
            <a:extLst>
              <a:ext uri="{FF2B5EF4-FFF2-40B4-BE49-F238E27FC236}">
                <a16:creationId xmlns:a16="http://schemas.microsoft.com/office/drawing/2014/main" id="{410E4A98-F768-1448-8738-B3BAFFF16DC4}"/>
              </a:ext>
            </a:extLst>
          </p:cNvPr>
          <p:cNvSpPr/>
          <p:nvPr/>
        </p:nvSpPr>
        <p:spPr>
          <a:xfrm>
            <a:off x="7368988" y="5768788"/>
            <a:ext cx="1438836" cy="658906"/>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Personnalisé 5">
            <a:hlinkClick r:id="rId4" action="ppaction://hlinksldjump" highlightClick="1"/>
            <a:extLst>
              <a:ext uri="{FF2B5EF4-FFF2-40B4-BE49-F238E27FC236}">
                <a16:creationId xmlns:a16="http://schemas.microsoft.com/office/drawing/2014/main" id="{DB78A93C-C419-9342-9708-91106AB9EB96}"/>
              </a:ext>
            </a:extLst>
          </p:cNvPr>
          <p:cNvSpPr/>
          <p:nvPr/>
        </p:nvSpPr>
        <p:spPr>
          <a:xfrm>
            <a:off x="5876365" y="5903259"/>
            <a:ext cx="1183341" cy="524435"/>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Bouton d'action : Personnalisé 6">
            <a:hlinkClick r:id="rId5" action="ppaction://hlinksldjump" highlightClick="1"/>
            <a:extLst>
              <a:ext uri="{FF2B5EF4-FFF2-40B4-BE49-F238E27FC236}">
                <a16:creationId xmlns:a16="http://schemas.microsoft.com/office/drawing/2014/main" id="{E818FFE8-8E24-E040-B6BC-5D686F4E6AC7}"/>
              </a:ext>
            </a:extLst>
          </p:cNvPr>
          <p:cNvSpPr/>
          <p:nvPr/>
        </p:nvSpPr>
        <p:spPr>
          <a:xfrm>
            <a:off x="4370294" y="5688106"/>
            <a:ext cx="1210235" cy="712694"/>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Bouton d'action : Personnalisé 7">
            <a:hlinkClick r:id="rId6" action="ppaction://hlinksldjump" highlightClick="1"/>
            <a:extLst>
              <a:ext uri="{FF2B5EF4-FFF2-40B4-BE49-F238E27FC236}">
                <a16:creationId xmlns:a16="http://schemas.microsoft.com/office/drawing/2014/main" id="{1C811035-003F-6D4A-AFD6-A24EE307620E}"/>
              </a:ext>
            </a:extLst>
          </p:cNvPr>
          <p:cNvSpPr/>
          <p:nvPr/>
        </p:nvSpPr>
        <p:spPr>
          <a:xfrm>
            <a:off x="2931459" y="5715000"/>
            <a:ext cx="1183341" cy="510988"/>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54525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F78857-2D72-9146-9642-A2FAC00FA09A}"/>
              </a:ext>
            </a:extLst>
          </p:cNvPr>
          <p:cNvSpPr>
            <a:spLocks noGrp="1"/>
          </p:cNvSpPr>
          <p:nvPr>
            <p:ph idx="1"/>
          </p:nvPr>
        </p:nvSpPr>
        <p:spPr>
          <a:xfrm>
            <a:off x="961767" y="1235676"/>
            <a:ext cx="10515600" cy="4582941"/>
          </a:xfrm>
        </p:spPr>
        <p:txBody>
          <a:bodyPr>
            <a:normAutofit fontScale="92500" lnSpcReduction="10000"/>
          </a:bodyPr>
          <a:lstStyle/>
          <a:p>
            <a:pPr marL="0" indent="0">
              <a:buNone/>
            </a:pPr>
            <a:r>
              <a:rPr lang="fr-FR" sz="2000" b="1" dirty="0"/>
              <a:t>A priori considérés </a:t>
            </a:r>
            <a:r>
              <a:rPr lang="fr-FR" sz="2000" b="1" dirty="0">
                <a:solidFill>
                  <a:srgbClr val="2E9F4D"/>
                </a:solidFill>
                <a:sym typeface="Wingdings" pitchFamily="2" charset="2"/>
              </a:rPr>
              <a:t></a:t>
            </a:r>
            <a:r>
              <a:rPr lang="fr-FR" sz="2000" b="1" dirty="0">
                <a:solidFill>
                  <a:srgbClr val="2E9F4D"/>
                </a:solidFill>
              </a:rPr>
              <a:t> </a:t>
            </a:r>
            <a:r>
              <a:rPr lang="fr-FR" sz="2600" b="1" dirty="0">
                <a:solidFill>
                  <a:srgbClr val="2E9F4D"/>
                </a:solidFill>
              </a:rPr>
              <a:t>44%</a:t>
            </a:r>
          </a:p>
          <a:p>
            <a:r>
              <a:rPr lang="fr-FR" sz="2000" dirty="0"/>
              <a:t>Une volonté optimiste de la mission. </a:t>
            </a:r>
          </a:p>
          <a:p>
            <a:r>
              <a:rPr lang="fr-FR" sz="2000" dirty="0"/>
              <a:t>Le « a priori » car les services sur –sollicités et écoutés au moment de la crise se retrouvent aujourd’hui comme avant la crise. </a:t>
            </a:r>
          </a:p>
          <a:p>
            <a:r>
              <a:rPr lang="fr-FR" sz="2000" dirty="0"/>
              <a:t>Il va falloir repartir à la conquête des services et les remobiliser sur les sujets prévention et obligation employeur. Avoir du temps dédié pour aller sur le terrain.</a:t>
            </a:r>
          </a:p>
          <a:p>
            <a:r>
              <a:rPr lang="fr-FR" sz="2000" dirty="0"/>
              <a:t>Communiquer davantage sur le rôle et la mission des acteurs de la prévention.</a:t>
            </a:r>
          </a:p>
          <a:p>
            <a:endParaRPr lang="fr-FR" sz="2000" b="1" dirty="0"/>
          </a:p>
          <a:p>
            <a:r>
              <a:rPr lang="fr-FR" sz="2000" b="1" dirty="0"/>
              <a:t>Pas considérés </a:t>
            </a:r>
            <a:r>
              <a:rPr lang="fr-FR" sz="2600" b="1" dirty="0">
                <a:solidFill>
                  <a:srgbClr val="2E9F4D"/>
                </a:solidFill>
                <a:sym typeface="Wingdings" pitchFamily="2" charset="2"/>
              </a:rPr>
              <a:t></a:t>
            </a:r>
            <a:r>
              <a:rPr lang="fr-FR" sz="2600" b="1" dirty="0">
                <a:solidFill>
                  <a:srgbClr val="2E9F4D"/>
                </a:solidFill>
              </a:rPr>
              <a:t>21% :</a:t>
            </a:r>
          </a:p>
          <a:p>
            <a:r>
              <a:rPr lang="fr-FR" sz="2000" dirty="0"/>
              <a:t>Malgré une forte sollicitation au début de la crise sanitaire, très vite le service s’est retrouvé sans soutien, ni sollicitation, ou informé.</a:t>
            </a:r>
          </a:p>
          <a:p>
            <a:r>
              <a:rPr lang="fr-FR" sz="2000" dirty="0"/>
              <a:t>Démotivation. </a:t>
            </a:r>
          </a:p>
          <a:p>
            <a:pPr marL="0" indent="0">
              <a:buNone/>
            </a:pPr>
            <a:r>
              <a:rPr lang="fr-FR" sz="2000" b="1" dirty="0"/>
              <a:t>Ne se prononcent pas </a:t>
            </a:r>
            <a:r>
              <a:rPr lang="fr-FR" sz="2600" dirty="0">
                <a:solidFill>
                  <a:srgbClr val="2E9F4D"/>
                </a:solidFill>
                <a:sym typeface="Wingdings" pitchFamily="2" charset="2"/>
              </a:rPr>
              <a:t> </a:t>
            </a:r>
            <a:r>
              <a:rPr lang="fr-FR" sz="2600" b="1" dirty="0">
                <a:solidFill>
                  <a:srgbClr val="2E9F4D"/>
                </a:solidFill>
              </a:rPr>
              <a:t>4% </a:t>
            </a:r>
          </a:p>
          <a:p>
            <a:pPr marL="0" indent="0">
              <a:buNone/>
            </a:pPr>
            <a:endParaRPr lang="fr-FR" sz="2000" b="1" dirty="0"/>
          </a:p>
        </p:txBody>
      </p:sp>
      <p:sp>
        <p:nvSpPr>
          <p:cNvPr id="4" name="Titre 1">
            <a:extLst>
              <a:ext uri="{FF2B5EF4-FFF2-40B4-BE49-F238E27FC236}">
                <a16:creationId xmlns:a16="http://schemas.microsoft.com/office/drawing/2014/main" id="{CE63DFC4-0BEE-5445-8595-8F3FA31D5A4E}"/>
              </a:ext>
            </a:extLst>
          </p:cNvPr>
          <p:cNvSpPr txBox="1">
            <a:spLocks/>
          </p:cNvSpPr>
          <p:nvPr/>
        </p:nvSpPr>
        <p:spPr>
          <a:xfrm>
            <a:off x="2136230" y="302062"/>
            <a:ext cx="7955280" cy="5808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préventeurs sur leur représentation  </a:t>
            </a:r>
          </a:p>
        </p:txBody>
      </p:sp>
      <p:sp>
        <p:nvSpPr>
          <p:cNvPr id="6" name="Bouton d'action : Retour 5">
            <a:hlinkClick r:id="rId2" action="ppaction://hlinksldjump" highlightClick="1"/>
            <a:extLst>
              <a:ext uri="{FF2B5EF4-FFF2-40B4-BE49-F238E27FC236}">
                <a16:creationId xmlns:a16="http://schemas.microsoft.com/office/drawing/2014/main" id="{82615543-D1F9-BA4A-9E71-80309B713B4C}"/>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a:extLst>
              <a:ext uri="{FF2B5EF4-FFF2-40B4-BE49-F238E27FC236}">
                <a16:creationId xmlns:a16="http://schemas.microsoft.com/office/drawing/2014/main" id="{13CFB228-39E5-7645-AAAA-CD51A274D19E}"/>
              </a:ext>
            </a:extLst>
          </p:cNvPr>
          <p:cNvSpPr>
            <a:spLocks noGrp="1"/>
          </p:cNvSpPr>
          <p:nvPr>
            <p:ph type="sldNum" sz="quarter" idx="12"/>
          </p:nvPr>
        </p:nvSpPr>
        <p:spPr/>
        <p:txBody>
          <a:bodyPr/>
          <a:lstStyle/>
          <a:p>
            <a:fld id="{BA33A91C-DD51-B443-B4CD-5B9A2213BAB0}" type="slidenum">
              <a:rPr lang="fr-FR" smtClean="0"/>
              <a:t>43</a:t>
            </a:fld>
            <a:endParaRPr lang="fr-FR"/>
          </a:p>
        </p:txBody>
      </p:sp>
    </p:spTree>
    <p:extLst>
      <p:ext uri="{BB962C8B-B14F-4D97-AF65-F5344CB8AC3E}">
        <p14:creationId xmlns:p14="http://schemas.microsoft.com/office/powerpoint/2010/main" val="2746353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503A727-4799-4C4B-B380-43DC7D2A0EB5}"/>
              </a:ext>
            </a:extLst>
          </p:cNvPr>
          <p:cNvSpPr txBox="1">
            <a:spLocks/>
          </p:cNvSpPr>
          <p:nvPr/>
        </p:nvSpPr>
        <p:spPr>
          <a:xfrm>
            <a:off x="2136230" y="333593"/>
            <a:ext cx="7955280" cy="7542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fr-FR" sz="2400" dirty="0">
                <a:solidFill>
                  <a:srgbClr val="2E9F4D"/>
                </a:solidFill>
                <a:latin typeface="+mn-lt"/>
              </a:rPr>
              <a:t>Que disent les élus CHSCT /CSE sur leur représentation </a:t>
            </a:r>
          </a:p>
        </p:txBody>
      </p:sp>
      <p:sp>
        <p:nvSpPr>
          <p:cNvPr id="5" name="Espace réservé du contenu 2">
            <a:extLst>
              <a:ext uri="{FF2B5EF4-FFF2-40B4-BE49-F238E27FC236}">
                <a16:creationId xmlns:a16="http://schemas.microsoft.com/office/drawing/2014/main" id="{DC3BE78E-3EB2-6E4C-9614-2E13E81E6F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t>A priori considérés </a:t>
            </a:r>
            <a:r>
              <a:rPr lang="fr-FR" sz="2400" b="1" dirty="0">
                <a:solidFill>
                  <a:srgbClr val="2E9F4D"/>
                </a:solidFill>
                <a:sym typeface="Wingdings" pitchFamily="2" charset="2"/>
              </a:rPr>
              <a:t> 2</a:t>
            </a:r>
            <a:r>
              <a:rPr lang="fr-FR" sz="2400" b="1" dirty="0">
                <a:solidFill>
                  <a:srgbClr val="2E9F4D"/>
                </a:solidFill>
              </a:rPr>
              <a:t>0%</a:t>
            </a:r>
          </a:p>
          <a:p>
            <a:pPr marL="0" indent="0">
              <a:buNone/>
            </a:pPr>
            <a:r>
              <a:rPr lang="fr-FR" sz="2000" dirty="0"/>
              <a:t>Mais plutôt par le personnel.</a:t>
            </a:r>
          </a:p>
          <a:p>
            <a:pPr marL="0" indent="0">
              <a:buNone/>
            </a:pPr>
            <a:endParaRPr lang="fr-FR" sz="2000" dirty="0"/>
          </a:p>
          <a:p>
            <a:pPr marL="0" indent="0">
              <a:buFont typeface="Arial" panose="020B0604020202020204" pitchFamily="34" charset="0"/>
              <a:buNone/>
            </a:pPr>
            <a:r>
              <a:rPr lang="fr-FR" sz="2000" b="1" dirty="0"/>
              <a:t>Pas considérés </a:t>
            </a:r>
            <a:r>
              <a:rPr lang="fr-FR" sz="2400" b="1" dirty="0">
                <a:solidFill>
                  <a:srgbClr val="2E9F4D"/>
                </a:solidFill>
                <a:sym typeface="Wingdings" pitchFamily="2" charset="2"/>
              </a:rPr>
              <a:t> 40%</a:t>
            </a:r>
            <a:endParaRPr lang="fr-FR" sz="2000" dirty="0"/>
          </a:p>
          <a:p>
            <a:r>
              <a:rPr lang="fr-FR" sz="2000" dirty="0"/>
              <a:t>Le CHSCT n’est pas une chambre d’enregistrement, mais doit être une instance de dialogue et d’échange sur les propositions de prévention et d’amélioration des conditions de travail . </a:t>
            </a:r>
          </a:p>
          <a:p>
            <a:r>
              <a:rPr lang="fr-FR" sz="2000" dirty="0"/>
              <a:t>Le CHSCT remonte le vécu du terrain, les conditions de travail et de réalisation. Cette connaissance n’est pas prise en compte. </a:t>
            </a:r>
          </a:p>
          <a:p>
            <a:pPr marL="0" indent="0">
              <a:buNone/>
            </a:pPr>
            <a:endParaRPr lang="fr-FR" sz="2000" dirty="0"/>
          </a:p>
          <a:p>
            <a:pPr marL="0" indent="0">
              <a:buNone/>
            </a:pPr>
            <a:r>
              <a:rPr lang="fr-FR" sz="2000" b="1" dirty="0"/>
              <a:t>Ne se prononcent pas </a:t>
            </a:r>
            <a:r>
              <a:rPr lang="fr-FR" sz="2400" b="1" dirty="0">
                <a:solidFill>
                  <a:srgbClr val="2E9F4D"/>
                </a:solidFill>
                <a:sym typeface="Wingdings" pitchFamily="2" charset="2"/>
              </a:rPr>
              <a:t> 40%</a:t>
            </a:r>
            <a:endParaRPr lang="fr-FR" sz="2400" b="1" dirty="0">
              <a:solidFill>
                <a:srgbClr val="2E9F4D"/>
              </a:solidFill>
            </a:endParaRPr>
          </a:p>
        </p:txBody>
      </p:sp>
      <p:sp>
        <p:nvSpPr>
          <p:cNvPr id="7" name="Bouton d'action : Retour 6">
            <a:hlinkClick r:id="rId2" action="ppaction://hlinksldjump" highlightClick="1"/>
            <a:extLst>
              <a:ext uri="{FF2B5EF4-FFF2-40B4-BE49-F238E27FC236}">
                <a16:creationId xmlns:a16="http://schemas.microsoft.com/office/drawing/2014/main" id="{7F32000D-A28B-0D4A-8ACE-927B5C3EBF88}"/>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A9842C3A-5388-EA4D-ACAC-D38E8F52047B}"/>
              </a:ext>
            </a:extLst>
          </p:cNvPr>
          <p:cNvSpPr>
            <a:spLocks noGrp="1"/>
          </p:cNvSpPr>
          <p:nvPr>
            <p:ph type="sldNum" sz="quarter" idx="12"/>
          </p:nvPr>
        </p:nvSpPr>
        <p:spPr/>
        <p:txBody>
          <a:bodyPr/>
          <a:lstStyle/>
          <a:p>
            <a:fld id="{BA33A91C-DD51-B443-B4CD-5B9A2213BAB0}" type="slidenum">
              <a:rPr lang="fr-FR" smtClean="0"/>
              <a:t>44</a:t>
            </a:fld>
            <a:endParaRPr lang="fr-FR"/>
          </a:p>
        </p:txBody>
      </p:sp>
    </p:spTree>
    <p:extLst>
      <p:ext uri="{BB962C8B-B14F-4D97-AF65-F5344CB8AC3E}">
        <p14:creationId xmlns:p14="http://schemas.microsoft.com/office/powerpoint/2010/main" val="34865042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1B89B17-C529-3648-BC05-2C1AC8A213F1}"/>
              </a:ext>
            </a:extLst>
          </p:cNvPr>
          <p:cNvSpPr>
            <a:spLocks noGrp="1"/>
          </p:cNvSpPr>
          <p:nvPr>
            <p:ph type="title"/>
          </p:nvPr>
        </p:nvSpPr>
        <p:spPr>
          <a:xfrm>
            <a:off x="1379479" y="280275"/>
            <a:ext cx="9577552" cy="801523"/>
          </a:xfrm>
        </p:spPr>
        <p:txBody>
          <a:bodyPr vert="horz" lIns="91440" tIns="45720" rIns="91440" bIns="45720" rtlCol="0" anchor="ctr">
            <a:normAutofit/>
          </a:bodyPr>
          <a:lstStyle/>
          <a:p>
            <a:r>
              <a:rPr lang="fr-FR" sz="2400" dirty="0">
                <a:solidFill>
                  <a:srgbClr val="2E9F4D"/>
                </a:solidFill>
                <a:latin typeface="+mn-lt"/>
              </a:rPr>
              <a:t>Que dit la médecine de prévention sur leur représentation </a:t>
            </a:r>
          </a:p>
        </p:txBody>
      </p:sp>
      <p:sp>
        <p:nvSpPr>
          <p:cNvPr id="5" name="Espace réservé du contenu 2">
            <a:extLst>
              <a:ext uri="{FF2B5EF4-FFF2-40B4-BE49-F238E27FC236}">
                <a16:creationId xmlns:a16="http://schemas.microsoft.com/office/drawing/2014/main" id="{1D2D8051-DCAC-634F-98B4-3306547EB4F6}"/>
              </a:ext>
            </a:extLst>
          </p:cNvPr>
          <p:cNvSpPr txBox="1">
            <a:spLocks/>
          </p:cNvSpPr>
          <p:nvPr/>
        </p:nvSpPr>
        <p:spPr>
          <a:xfrm>
            <a:off x="874713" y="177631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b="1" dirty="0"/>
              <a:t>A priori considérés</a:t>
            </a:r>
          </a:p>
          <a:p>
            <a:pPr marL="0" indent="0">
              <a:buNone/>
            </a:pPr>
            <a:r>
              <a:rPr lang="fr-FR" sz="2000" dirty="0"/>
              <a:t>Tous les représentants de la médecine de prévention ou du travail se sentent écoutés et considérés.</a:t>
            </a:r>
          </a:p>
          <a:p>
            <a:pPr marL="0" indent="0">
              <a:buFont typeface="Arial" panose="020B0604020202020204" pitchFamily="34" charset="0"/>
              <a:buNone/>
            </a:pPr>
            <a:r>
              <a:rPr lang="fr-FR" sz="2000" dirty="0"/>
              <a:t>Mais pour autant aucun commentaire n’a été mentionné.</a:t>
            </a:r>
          </a:p>
          <a:p>
            <a:pPr marL="0" indent="0">
              <a:buFont typeface="Arial" panose="020B0604020202020204" pitchFamily="34" charset="0"/>
              <a:buNone/>
            </a:pPr>
            <a:endParaRPr lang="fr-FR" sz="2000" b="1"/>
          </a:p>
          <a:p>
            <a:pPr marL="0" indent="0">
              <a:buFont typeface="Arial" panose="020B0604020202020204" pitchFamily="34" charset="0"/>
              <a:buNone/>
            </a:pPr>
            <a:r>
              <a:rPr lang="fr-FR" sz="2000" b="1"/>
              <a:t>Pas considérés</a:t>
            </a:r>
            <a:endParaRPr lang="fr-FR" sz="2000" dirty="0"/>
          </a:p>
          <a:p>
            <a:pPr marL="0" indent="0">
              <a:buNone/>
            </a:pPr>
            <a:r>
              <a:rPr lang="fr-FR" sz="2000" dirty="0"/>
              <a:t>Une réponse sans commentaire</a:t>
            </a:r>
          </a:p>
          <a:p>
            <a:pPr marL="0" indent="0">
              <a:buNone/>
            </a:pPr>
            <a:r>
              <a:rPr lang="fr-FR" sz="2000" dirty="0"/>
              <a:t>Et une d’un médecin à la retraite est intervenu pour proposer de faire des vaccinations mais cela n’a pas été retenu.  Il a estimé ne pas avoir été écouté ou considéré. </a:t>
            </a:r>
            <a:endParaRPr lang="fr-FR" sz="2000" b="1" dirty="0"/>
          </a:p>
          <a:p>
            <a:pPr marL="0" indent="0">
              <a:buFont typeface="Arial" panose="020B0604020202020204" pitchFamily="34" charset="0"/>
              <a:buNone/>
            </a:pPr>
            <a:endParaRPr lang="fr-FR" sz="2000" dirty="0"/>
          </a:p>
        </p:txBody>
      </p:sp>
      <p:sp>
        <p:nvSpPr>
          <p:cNvPr id="7" name="Bouton d'action : Retour 6">
            <a:hlinkClick r:id="rId2" action="ppaction://hlinksldjump" highlightClick="1"/>
            <a:extLst>
              <a:ext uri="{FF2B5EF4-FFF2-40B4-BE49-F238E27FC236}">
                <a16:creationId xmlns:a16="http://schemas.microsoft.com/office/drawing/2014/main" id="{225126DD-9BA0-B148-AC9B-D6665F386148}"/>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6B75E000-3743-B446-8E70-5E8DFEFEE052}"/>
              </a:ext>
            </a:extLst>
          </p:cNvPr>
          <p:cNvSpPr>
            <a:spLocks noGrp="1"/>
          </p:cNvSpPr>
          <p:nvPr>
            <p:ph type="sldNum" sz="quarter" idx="12"/>
          </p:nvPr>
        </p:nvSpPr>
        <p:spPr/>
        <p:txBody>
          <a:bodyPr/>
          <a:lstStyle/>
          <a:p>
            <a:fld id="{BA33A91C-DD51-B443-B4CD-5B9A2213BAB0}" type="slidenum">
              <a:rPr lang="fr-FR" smtClean="0"/>
              <a:t>45</a:t>
            </a:fld>
            <a:endParaRPr lang="fr-FR"/>
          </a:p>
        </p:txBody>
      </p:sp>
    </p:spTree>
    <p:extLst>
      <p:ext uri="{BB962C8B-B14F-4D97-AF65-F5344CB8AC3E}">
        <p14:creationId xmlns:p14="http://schemas.microsoft.com/office/powerpoint/2010/main" val="41794243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10FBC195-B76C-EC45-A0C3-4905AF6DE6AC}"/>
              </a:ext>
            </a:extLst>
          </p:cNvPr>
          <p:cNvSpPr>
            <a:spLocks noGrp="1"/>
          </p:cNvSpPr>
          <p:nvPr>
            <p:ph type="title"/>
          </p:nvPr>
        </p:nvSpPr>
        <p:spPr>
          <a:xfrm>
            <a:off x="2118360" y="359103"/>
            <a:ext cx="7955280" cy="643868"/>
          </a:xfrm>
        </p:spPr>
        <p:txBody>
          <a:bodyPr vert="horz" lIns="91440" tIns="45720" rIns="91440" bIns="45720" rtlCol="0" anchor="ctr">
            <a:normAutofit/>
          </a:bodyPr>
          <a:lstStyle/>
          <a:p>
            <a:r>
              <a:rPr lang="fr-FR" sz="2400" dirty="0">
                <a:solidFill>
                  <a:srgbClr val="2E9F4D"/>
                </a:solidFill>
                <a:latin typeface="+mn-lt"/>
              </a:rPr>
              <a:t>Que dit l’encadrement sur leur représentation </a:t>
            </a:r>
          </a:p>
        </p:txBody>
      </p:sp>
      <p:sp>
        <p:nvSpPr>
          <p:cNvPr id="5" name="Espace réservé du contenu 2">
            <a:extLst>
              <a:ext uri="{FF2B5EF4-FFF2-40B4-BE49-F238E27FC236}">
                <a16:creationId xmlns:a16="http://schemas.microsoft.com/office/drawing/2014/main" id="{9DCF30B9-26ED-F64F-9828-91EF1780D043}"/>
              </a:ext>
            </a:extLst>
          </p:cNvPr>
          <p:cNvSpPr>
            <a:spLocks noGrp="1"/>
          </p:cNvSpPr>
          <p:nvPr>
            <p:ph idx="1"/>
          </p:nvPr>
        </p:nvSpPr>
        <p:spPr>
          <a:xfrm>
            <a:off x="838200" y="1825625"/>
            <a:ext cx="10515600" cy="4351338"/>
          </a:xfrm>
        </p:spPr>
        <p:txBody>
          <a:bodyPr>
            <a:normAutofit/>
          </a:bodyPr>
          <a:lstStyle/>
          <a:p>
            <a:pPr marL="0" indent="0">
              <a:buNone/>
            </a:pPr>
            <a:r>
              <a:rPr lang="fr-FR" sz="2000" b="1" dirty="0"/>
              <a:t>A priori considérés</a:t>
            </a:r>
          </a:p>
          <a:p>
            <a:pPr marL="0" indent="0">
              <a:buNone/>
            </a:pPr>
            <a:r>
              <a:rPr lang="fr-FR" sz="2000" dirty="0"/>
              <a:t>Toutefois il faudrait avoir les moyens d'exercer leur métier normalement.</a:t>
            </a:r>
          </a:p>
          <a:p>
            <a:pPr marL="0" indent="0">
              <a:buNone/>
            </a:pPr>
            <a:r>
              <a:rPr lang="fr-FR" sz="2000" i="1" dirty="0">
                <a:solidFill>
                  <a:srgbClr val="00B050"/>
                </a:solidFill>
              </a:rPr>
              <a:t>« Trop de contraintes liés à la vétusté des locaux, peu de moyens financier et pas assez de temps pour tout faire, perte de motivation ».</a:t>
            </a:r>
          </a:p>
        </p:txBody>
      </p:sp>
      <p:sp>
        <p:nvSpPr>
          <p:cNvPr id="7" name="Bouton d'action : Retour 6">
            <a:hlinkClick r:id="rId2" action="ppaction://hlinksldjump" highlightClick="1"/>
            <a:extLst>
              <a:ext uri="{FF2B5EF4-FFF2-40B4-BE49-F238E27FC236}">
                <a16:creationId xmlns:a16="http://schemas.microsoft.com/office/drawing/2014/main" id="{D6D2DB22-733A-5945-90C2-693B7CB119A6}"/>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a:extLst>
              <a:ext uri="{FF2B5EF4-FFF2-40B4-BE49-F238E27FC236}">
                <a16:creationId xmlns:a16="http://schemas.microsoft.com/office/drawing/2014/main" id="{15C86D72-A2EC-FF44-ADEA-68B5ED86F2C2}"/>
              </a:ext>
            </a:extLst>
          </p:cNvPr>
          <p:cNvSpPr>
            <a:spLocks noGrp="1"/>
          </p:cNvSpPr>
          <p:nvPr>
            <p:ph type="sldNum" sz="quarter" idx="12"/>
          </p:nvPr>
        </p:nvSpPr>
        <p:spPr/>
        <p:txBody>
          <a:bodyPr/>
          <a:lstStyle/>
          <a:p>
            <a:fld id="{BA33A91C-DD51-B443-B4CD-5B9A2213BAB0}" type="slidenum">
              <a:rPr lang="fr-FR" smtClean="0"/>
              <a:t>46</a:t>
            </a:fld>
            <a:endParaRPr lang="fr-FR" dirty="0"/>
          </a:p>
        </p:txBody>
      </p:sp>
    </p:spTree>
    <p:extLst>
      <p:ext uri="{BB962C8B-B14F-4D97-AF65-F5344CB8AC3E}">
        <p14:creationId xmlns:p14="http://schemas.microsoft.com/office/powerpoint/2010/main" val="18701395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E90CAE-5F88-4541-B9C6-56FA6AF709B0}"/>
              </a:ext>
            </a:extLst>
          </p:cNvPr>
          <p:cNvSpPr>
            <a:spLocks noGrp="1"/>
          </p:cNvSpPr>
          <p:nvPr>
            <p:ph type="title"/>
          </p:nvPr>
        </p:nvSpPr>
        <p:spPr>
          <a:xfrm>
            <a:off x="2057400" y="365126"/>
            <a:ext cx="7955280" cy="580806"/>
          </a:xfrm>
        </p:spPr>
        <p:txBody>
          <a:bodyPr vert="horz" lIns="91440" tIns="45720" rIns="91440" bIns="45720" rtlCol="0" anchor="ctr">
            <a:normAutofit/>
          </a:bodyPr>
          <a:lstStyle/>
          <a:p>
            <a:r>
              <a:rPr lang="fr-FR" sz="2800" dirty="0">
                <a:solidFill>
                  <a:srgbClr val="2E9F4D"/>
                </a:solidFill>
                <a:latin typeface="+mn-lt"/>
              </a:rPr>
              <a:t>Vos propositions d’amélioration et de prévention </a:t>
            </a:r>
          </a:p>
        </p:txBody>
      </p:sp>
      <p:sp>
        <p:nvSpPr>
          <p:cNvPr id="6" name="Rectangle 5">
            <a:extLst>
              <a:ext uri="{FF2B5EF4-FFF2-40B4-BE49-F238E27FC236}">
                <a16:creationId xmlns:a16="http://schemas.microsoft.com/office/drawing/2014/main" id="{273D52F7-1206-E044-98FE-0CC1215F96F7}"/>
              </a:ext>
            </a:extLst>
          </p:cNvPr>
          <p:cNvSpPr/>
          <p:nvPr/>
        </p:nvSpPr>
        <p:spPr>
          <a:xfrm>
            <a:off x="660087" y="1069483"/>
            <a:ext cx="10944852" cy="5940088"/>
          </a:xfrm>
          <a:prstGeom prst="rect">
            <a:avLst/>
          </a:prstGeom>
        </p:spPr>
        <p:txBody>
          <a:bodyPr wrap="square">
            <a:spAutoFit/>
          </a:bodyPr>
          <a:lstStyle/>
          <a:p>
            <a:r>
              <a:rPr lang="fr-FR" sz="2000" b="1" dirty="0"/>
              <a:t>Organisationnelles</a:t>
            </a:r>
            <a:endParaRPr lang="fr-FR" sz="2000" dirty="0"/>
          </a:p>
          <a:p>
            <a:pPr marL="342900" indent="-342900">
              <a:buFont typeface="Arial" panose="020B0604020202020204" pitchFamily="34" charset="0"/>
              <a:buChar char="•"/>
            </a:pPr>
            <a:r>
              <a:rPr lang="fr-FR" sz="2000" dirty="0"/>
              <a:t>Faire une introspection avec les différents acteurs pour en </a:t>
            </a:r>
            <a:r>
              <a:rPr lang="fr-FR" sz="2000" b="1" dirty="0"/>
              <a:t>tirer un enseignement </a:t>
            </a:r>
            <a:r>
              <a:rPr lang="fr-FR" sz="2000" dirty="0"/>
              <a:t>et revoir. l’organisation du travail.</a:t>
            </a:r>
          </a:p>
          <a:p>
            <a:pPr marL="342900" indent="-342900">
              <a:buFont typeface="Arial" panose="020B0604020202020204" pitchFamily="34" charset="0"/>
              <a:buChar char="•"/>
            </a:pPr>
            <a:r>
              <a:rPr lang="fr-FR" sz="2000" dirty="0"/>
              <a:t>Création d'un </a:t>
            </a:r>
            <a:r>
              <a:rPr lang="fr-FR" sz="2000" b="1" dirty="0"/>
              <a:t>espace partagé pour les documents</a:t>
            </a:r>
            <a:r>
              <a:rPr lang="fr-FR" sz="2000" dirty="0"/>
              <a:t>.</a:t>
            </a:r>
          </a:p>
          <a:p>
            <a:pPr marL="342900" indent="-342900">
              <a:buFont typeface="Arial" panose="020B0604020202020204" pitchFamily="34" charset="0"/>
              <a:buChar char="•"/>
            </a:pPr>
            <a:r>
              <a:rPr lang="fr-FR" sz="2000" b="1" dirty="0"/>
              <a:t>Un membre de la direction aux réunions</a:t>
            </a:r>
            <a:r>
              <a:rPr lang="fr-FR" sz="2000" dirty="0"/>
              <a:t> des assistants de prévention (AP) et </a:t>
            </a:r>
            <a:r>
              <a:rPr lang="fr-FR" sz="2000" b="1" dirty="0"/>
              <a:t>renforcer le rôle des AP </a:t>
            </a:r>
            <a:r>
              <a:rPr lang="fr-FR" sz="2000" dirty="0"/>
              <a:t>( prendre en compte leur regard terrain).</a:t>
            </a:r>
          </a:p>
          <a:p>
            <a:pPr marL="342900" indent="-342900">
              <a:buFont typeface="Arial" panose="020B0604020202020204" pitchFamily="34" charset="0"/>
              <a:buChar char="•"/>
            </a:pPr>
            <a:r>
              <a:rPr lang="fr-FR" sz="2000" dirty="0"/>
              <a:t>Renforcer la </a:t>
            </a:r>
            <a:r>
              <a:rPr lang="fr-FR" sz="2000" b="1" dirty="0"/>
              <a:t>communication et donner confiance</a:t>
            </a:r>
            <a:r>
              <a:rPr lang="fr-FR" sz="2000" dirty="0"/>
              <a:t>. Mettre en place des </a:t>
            </a:r>
            <a:r>
              <a:rPr lang="fr-FR" sz="2000" b="1" dirty="0"/>
              <a:t>délégations de pouvoir et définir des marges de manœuvre. </a:t>
            </a:r>
          </a:p>
          <a:p>
            <a:pPr marL="342900" indent="-342900">
              <a:buFont typeface="Arial" panose="020B0604020202020204" pitchFamily="34" charset="0"/>
              <a:buChar char="•"/>
            </a:pPr>
            <a:r>
              <a:rPr lang="fr-FR" sz="2000" dirty="0"/>
              <a:t>Communiquer officiellement sur le rôle et la mission des préventeurs. </a:t>
            </a:r>
            <a:r>
              <a:rPr lang="fr-FR" sz="2000" b="1" dirty="0"/>
              <a:t>Repositionner les conseillers de prévention au plus près de la direction.</a:t>
            </a:r>
          </a:p>
          <a:p>
            <a:r>
              <a:rPr lang="fr-FR" sz="2000" b="1" dirty="0"/>
              <a:t>Techniques</a:t>
            </a:r>
          </a:p>
          <a:p>
            <a:pPr marL="342900" indent="-342900">
              <a:buFont typeface="Arial" panose="020B0604020202020204" pitchFamily="34" charset="0"/>
              <a:buChar char="•"/>
            </a:pPr>
            <a:r>
              <a:rPr lang="fr-FR" sz="2000" b="1" dirty="0"/>
              <a:t>Poursuivre sur la lancée de prévention et assainissement des locaux</a:t>
            </a:r>
            <a:r>
              <a:rPr lang="fr-FR" sz="2000" dirty="0"/>
              <a:t> : par exemple, continuer la mise en place des détecteurs de CO</a:t>
            </a:r>
            <a:r>
              <a:rPr lang="fr-FR" sz="2000" baseline="30000" dirty="0"/>
              <a:t>2 </a:t>
            </a:r>
            <a:r>
              <a:rPr lang="fr-FR" sz="2000" dirty="0"/>
              <a:t>qui permettent de vérifier le renouvellement d'air dans les salles.</a:t>
            </a:r>
            <a:endParaRPr lang="fr-FR" sz="2000" b="1" dirty="0"/>
          </a:p>
          <a:p>
            <a:r>
              <a:rPr lang="fr-FR" sz="2000" b="1" dirty="0"/>
              <a:t>Humaines</a:t>
            </a:r>
          </a:p>
          <a:p>
            <a:pPr marL="342900" indent="-342900">
              <a:buFont typeface="Arial" panose="020B0604020202020204" pitchFamily="34" charset="0"/>
              <a:buChar char="•"/>
            </a:pPr>
            <a:r>
              <a:rPr lang="fr-FR" sz="2000" dirty="0"/>
              <a:t>Faire en sorte que </a:t>
            </a:r>
            <a:r>
              <a:rPr lang="fr-FR" sz="2000" b="1" dirty="0"/>
              <a:t>chacun </a:t>
            </a:r>
            <a:r>
              <a:rPr lang="fr-FR" sz="2000" dirty="0"/>
              <a:t>(chercheur, étudiant, agent) deviennent au travers d'actions de sensibilisation, adaptées aux fonctions, un </a:t>
            </a:r>
            <a:r>
              <a:rPr lang="fr-FR" sz="2000" b="1" dirty="0"/>
              <a:t>véritable acteur de la prévention</a:t>
            </a:r>
            <a:r>
              <a:rPr lang="fr-FR" sz="2000" dirty="0"/>
              <a:t>.</a:t>
            </a:r>
          </a:p>
          <a:p>
            <a:pPr marL="342900" indent="-342900">
              <a:buFont typeface="Arial" panose="020B0604020202020204" pitchFamily="34" charset="0"/>
              <a:buChar char="•"/>
            </a:pPr>
            <a:r>
              <a:rPr lang="fr-FR" sz="2000" b="1" dirty="0"/>
              <a:t>Former le personnel aux techniques </a:t>
            </a:r>
            <a:r>
              <a:rPr lang="fr-FR" sz="2000" dirty="0"/>
              <a:t>par </a:t>
            </a:r>
            <a:r>
              <a:rPr lang="fr-FR" sz="2000" dirty="0" err="1"/>
              <a:t>visio</a:t>
            </a:r>
            <a:r>
              <a:rPr lang="fr-FR" sz="2000" dirty="0"/>
              <a:t> et gestion des mails.</a:t>
            </a:r>
          </a:p>
          <a:p>
            <a:r>
              <a:rPr lang="fr-FR" sz="2000" dirty="0"/>
              <a:t> </a:t>
            </a:r>
          </a:p>
        </p:txBody>
      </p:sp>
      <p:sp>
        <p:nvSpPr>
          <p:cNvPr id="4" name="Espace réservé du numéro de diapositive 3">
            <a:extLst>
              <a:ext uri="{FF2B5EF4-FFF2-40B4-BE49-F238E27FC236}">
                <a16:creationId xmlns:a16="http://schemas.microsoft.com/office/drawing/2014/main" id="{29062490-27A1-9E4A-BCDC-A76CFB3B5E18}"/>
              </a:ext>
            </a:extLst>
          </p:cNvPr>
          <p:cNvSpPr>
            <a:spLocks noGrp="1"/>
          </p:cNvSpPr>
          <p:nvPr>
            <p:ph type="sldNum" sz="quarter" idx="12"/>
          </p:nvPr>
        </p:nvSpPr>
        <p:spPr/>
        <p:txBody>
          <a:bodyPr/>
          <a:lstStyle/>
          <a:p>
            <a:fld id="{BA33A91C-DD51-B443-B4CD-5B9A2213BAB0}" type="slidenum">
              <a:rPr lang="fr-FR" smtClean="0"/>
              <a:t>47</a:t>
            </a:fld>
            <a:endParaRPr lang="fr-FR"/>
          </a:p>
        </p:txBody>
      </p:sp>
    </p:spTree>
    <p:extLst>
      <p:ext uri="{BB962C8B-B14F-4D97-AF65-F5344CB8AC3E}">
        <p14:creationId xmlns:p14="http://schemas.microsoft.com/office/powerpoint/2010/main" val="35878124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907F73-F0EB-3844-BEBC-837F1A3960B7}"/>
              </a:ext>
            </a:extLst>
          </p:cNvPr>
          <p:cNvSpPr>
            <a:spLocks noGrp="1"/>
          </p:cNvSpPr>
          <p:nvPr>
            <p:ph type="title"/>
          </p:nvPr>
        </p:nvSpPr>
        <p:spPr>
          <a:xfrm>
            <a:off x="2057400" y="365126"/>
            <a:ext cx="7955280" cy="467632"/>
          </a:xfrm>
        </p:spPr>
        <p:txBody>
          <a:bodyPr>
            <a:noAutofit/>
          </a:bodyPr>
          <a:lstStyle/>
          <a:p>
            <a:r>
              <a:rPr lang="fr-FR" sz="2800" dirty="0">
                <a:solidFill>
                  <a:srgbClr val="2E9F4D"/>
                </a:solidFill>
                <a:latin typeface="+mn-lt"/>
              </a:rPr>
              <a:t>Que pouvons-nous en retenir 1/2 </a:t>
            </a:r>
          </a:p>
        </p:txBody>
      </p:sp>
      <p:sp>
        <p:nvSpPr>
          <p:cNvPr id="3" name="Espace réservé du contenu 2">
            <a:extLst>
              <a:ext uri="{FF2B5EF4-FFF2-40B4-BE49-F238E27FC236}">
                <a16:creationId xmlns:a16="http://schemas.microsoft.com/office/drawing/2014/main" id="{E3CBC784-AE56-5F4F-9826-6C210829E617}"/>
              </a:ext>
            </a:extLst>
          </p:cNvPr>
          <p:cNvSpPr>
            <a:spLocks noGrp="1"/>
          </p:cNvSpPr>
          <p:nvPr>
            <p:ph idx="1"/>
          </p:nvPr>
        </p:nvSpPr>
        <p:spPr>
          <a:xfrm>
            <a:off x="524435" y="991908"/>
            <a:ext cx="11551023" cy="5745068"/>
          </a:xfrm>
        </p:spPr>
        <p:txBody>
          <a:bodyPr>
            <a:noAutofit/>
          </a:bodyPr>
          <a:lstStyle/>
          <a:p>
            <a:r>
              <a:rPr lang="fr-FR" sz="2000" b="1" dirty="0"/>
              <a:t>Une période de sidération </a:t>
            </a:r>
            <a:r>
              <a:rPr lang="fr-FR" sz="2000" dirty="0"/>
              <a:t>généralisée lors du 1</a:t>
            </a:r>
            <a:r>
              <a:rPr lang="fr-FR" sz="2000" baseline="30000" dirty="0"/>
              <a:t>er</a:t>
            </a:r>
            <a:r>
              <a:rPr lang="fr-FR" sz="2000" dirty="0"/>
              <a:t> confinement.  </a:t>
            </a:r>
            <a:r>
              <a:rPr lang="fr-FR" sz="2000" b="1" i="1" dirty="0">
                <a:solidFill>
                  <a:srgbClr val="2E9F4D"/>
                </a:solidFill>
              </a:rPr>
              <a:t>« Système débrouille ».</a:t>
            </a:r>
          </a:p>
          <a:p>
            <a:pPr marL="0" indent="0">
              <a:buNone/>
            </a:pPr>
            <a:r>
              <a:rPr lang="fr-FR" sz="2000" b="1" i="1" dirty="0">
                <a:solidFill>
                  <a:srgbClr val="2E9F4D"/>
                </a:solidFill>
              </a:rPr>
              <a:t> </a:t>
            </a:r>
          </a:p>
          <a:p>
            <a:r>
              <a:rPr lang="fr-FR" sz="2000" b="1" dirty="0"/>
              <a:t>L’organisation de l’activité </a:t>
            </a:r>
            <a:r>
              <a:rPr lang="fr-FR" sz="2000" dirty="0"/>
              <a:t>essentiellement par télétravail. Une formulation répondant </a:t>
            </a:r>
            <a:r>
              <a:rPr lang="fr-FR" sz="2000" b="1" dirty="0"/>
              <a:t>davantage</a:t>
            </a:r>
            <a:r>
              <a:rPr lang="fr-FR" sz="2000" dirty="0"/>
              <a:t> à du </a:t>
            </a:r>
            <a:r>
              <a:rPr lang="fr-FR" sz="2000" b="1" dirty="0"/>
              <a:t>« travail à distance » </a:t>
            </a:r>
            <a:r>
              <a:rPr lang="fr-FR" sz="2000" dirty="0"/>
              <a:t>: matériel inadapté le plus souvent personnel, peu de cadrage, une densification de l’activité par la multiplication du nombre de </a:t>
            </a:r>
            <a:r>
              <a:rPr lang="fr-FR" sz="2000" dirty="0" err="1"/>
              <a:t>viso</a:t>
            </a:r>
            <a:r>
              <a:rPr lang="fr-FR" sz="2000" dirty="0"/>
              <a:t> quotidiennes. </a:t>
            </a:r>
          </a:p>
          <a:p>
            <a:endParaRPr lang="fr-FR" sz="2000" dirty="0"/>
          </a:p>
          <a:p>
            <a:r>
              <a:rPr lang="fr-FR" sz="2000" dirty="0"/>
              <a:t>Une proportion non négligeable </a:t>
            </a:r>
            <a:r>
              <a:rPr lang="fr-FR" sz="2000" b="1" dirty="0"/>
              <a:t>des acteurs de la prévention peu sollicités pour leur expertise par leur direction.</a:t>
            </a:r>
          </a:p>
          <a:p>
            <a:endParaRPr lang="fr-FR" sz="2000" b="1" dirty="0"/>
          </a:p>
          <a:p>
            <a:r>
              <a:rPr lang="fr-FR" sz="2000" dirty="0"/>
              <a:t>Le 2</a:t>
            </a:r>
            <a:r>
              <a:rPr lang="fr-FR" sz="2000" baseline="30000" dirty="0"/>
              <a:t>ème </a:t>
            </a:r>
            <a:r>
              <a:rPr lang="fr-FR" sz="2000" dirty="0"/>
              <a:t>confinement a été sensiblement similaire au 1</a:t>
            </a:r>
            <a:r>
              <a:rPr lang="fr-FR" sz="2000" baseline="30000" dirty="0"/>
              <a:t>er</a:t>
            </a:r>
            <a:r>
              <a:rPr lang="fr-FR" sz="2000" dirty="0"/>
              <a:t> confinement avec des évolutions dans le vécu : </a:t>
            </a:r>
          </a:p>
          <a:p>
            <a:pPr lvl="1">
              <a:buFontTx/>
              <a:buChar char="-"/>
            </a:pPr>
            <a:r>
              <a:rPr lang="fr-FR" sz="1900" dirty="0"/>
              <a:t>Une légère augmentation de sollicitations auprès des préventeurs.</a:t>
            </a:r>
          </a:p>
          <a:p>
            <a:pPr lvl="1">
              <a:buFontTx/>
              <a:buChar char="-"/>
            </a:pPr>
            <a:r>
              <a:rPr lang="fr-FR" sz="1900" dirty="0"/>
              <a:t>Une dégradation de l’activité, intensité des sollicitations, absence de liens avec la direction.</a:t>
            </a:r>
          </a:p>
          <a:p>
            <a:pPr lvl="1">
              <a:buFontTx/>
              <a:buChar char="-"/>
            </a:pPr>
            <a:r>
              <a:rPr lang="fr-FR" sz="1900" dirty="0"/>
              <a:t>Une amélioration de l’organisation dans le 2ème confinement bénéficiant des acquis du 1er confinement.</a:t>
            </a:r>
          </a:p>
          <a:p>
            <a:pPr lvl="1">
              <a:buFontTx/>
              <a:buChar char="-"/>
            </a:pPr>
            <a:r>
              <a:rPr lang="fr-FR" sz="1900" b="1" dirty="0"/>
              <a:t>La </a:t>
            </a:r>
            <a:r>
              <a:rPr lang="fr-FR" sz="1900" b="1" dirty="0" err="1"/>
              <a:t>visio</a:t>
            </a:r>
            <a:r>
              <a:rPr lang="fr-FR" sz="1900" b="1" dirty="0"/>
              <a:t> peut être un outil d’amélioration de l’organisation de l’activité tout comme le télétravail à condition d’être cadré et organisé.</a:t>
            </a:r>
          </a:p>
          <a:p>
            <a:endParaRPr lang="fr-FR" sz="2000" dirty="0"/>
          </a:p>
          <a:p>
            <a:endParaRPr lang="fr-FR" sz="2000" dirty="0"/>
          </a:p>
        </p:txBody>
      </p:sp>
      <p:sp>
        <p:nvSpPr>
          <p:cNvPr id="5" name="Espace réservé du numéro de diapositive 4">
            <a:extLst>
              <a:ext uri="{FF2B5EF4-FFF2-40B4-BE49-F238E27FC236}">
                <a16:creationId xmlns:a16="http://schemas.microsoft.com/office/drawing/2014/main" id="{9766275A-8103-B54A-99FE-940130F25694}"/>
              </a:ext>
            </a:extLst>
          </p:cNvPr>
          <p:cNvSpPr>
            <a:spLocks noGrp="1"/>
          </p:cNvSpPr>
          <p:nvPr>
            <p:ph type="sldNum" sz="quarter" idx="12"/>
          </p:nvPr>
        </p:nvSpPr>
        <p:spPr/>
        <p:txBody>
          <a:bodyPr/>
          <a:lstStyle/>
          <a:p>
            <a:fld id="{BA33A91C-DD51-B443-B4CD-5B9A2213BAB0}" type="slidenum">
              <a:rPr lang="fr-FR" smtClean="0"/>
              <a:t>48</a:t>
            </a:fld>
            <a:endParaRPr lang="fr-FR"/>
          </a:p>
        </p:txBody>
      </p:sp>
    </p:spTree>
    <p:extLst>
      <p:ext uri="{BB962C8B-B14F-4D97-AF65-F5344CB8AC3E}">
        <p14:creationId xmlns:p14="http://schemas.microsoft.com/office/powerpoint/2010/main" val="5743059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907F73-F0EB-3844-BEBC-837F1A3960B7}"/>
              </a:ext>
            </a:extLst>
          </p:cNvPr>
          <p:cNvSpPr>
            <a:spLocks noGrp="1"/>
          </p:cNvSpPr>
          <p:nvPr>
            <p:ph type="title"/>
          </p:nvPr>
        </p:nvSpPr>
        <p:spPr>
          <a:xfrm>
            <a:off x="2057400" y="365126"/>
            <a:ext cx="7955280" cy="467632"/>
          </a:xfrm>
        </p:spPr>
        <p:txBody>
          <a:bodyPr>
            <a:noAutofit/>
          </a:bodyPr>
          <a:lstStyle/>
          <a:p>
            <a:r>
              <a:rPr lang="fr-FR" sz="2800" dirty="0">
                <a:solidFill>
                  <a:srgbClr val="2E9F4D"/>
                </a:solidFill>
                <a:latin typeface="+mn-lt"/>
              </a:rPr>
              <a:t>Que pouvons nous en retenir 2/2 </a:t>
            </a:r>
          </a:p>
        </p:txBody>
      </p:sp>
      <p:sp>
        <p:nvSpPr>
          <p:cNvPr id="3" name="Espace réservé du contenu 2">
            <a:extLst>
              <a:ext uri="{FF2B5EF4-FFF2-40B4-BE49-F238E27FC236}">
                <a16:creationId xmlns:a16="http://schemas.microsoft.com/office/drawing/2014/main" id="{E3CBC784-AE56-5F4F-9826-6C210829E617}"/>
              </a:ext>
            </a:extLst>
          </p:cNvPr>
          <p:cNvSpPr>
            <a:spLocks noGrp="1"/>
          </p:cNvSpPr>
          <p:nvPr>
            <p:ph idx="1"/>
          </p:nvPr>
        </p:nvSpPr>
        <p:spPr>
          <a:xfrm>
            <a:off x="640977" y="548154"/>
            <a:ext cx="11551023" cy="6309845"/>
          </a:xfrm>
        </p:spPr>
        <p:txBody>
          <a:bodyPr>
            <a:noAutofit/>
          </a:bodyPr>
          <a:lstStyle/>
          <a:p>
            <a:endParaRPr lang="fr-FR" sz="2000" dirty="0"/>
          </a:p>
          <a:p>
            <a:r>
              <a:rPr lang="fr-FR" sz="2000" b="1" dirty="0"/>
              <a:t>Une prévention principalement en silo entre acteurs y compris avec la direction.</a:t>
            </a:r>
          </a:p>
          <a:p>
            <a:pPr marL="0" indent="0">
              <a:buNone/>
            </a:pPr>
            <a:endParaRPr lang="fr-FR" sz="2000" dirty="0"/>
          </a:p>
          <a:p>
            <a:r>
              <a:rPr lang="fr-FR" sz="2000" b="1" dirty="0"/>
              <a:t>Une interaction plutôt informelle entre les acteurs de la prévention que sont les préventeurs, les instances, la médecine du travail ou de prévention et l’encadrement de proximité et le personnel</a:t>
            </a:r>
            <a:r>
              <a:rPr lang="fr-FR" sz="2000" dirty="0"/>
              <a:t>.</a:t>
            </a:r>
          </a:p>
          <a:p>
            <a:endParaRPr lang="fr-FR" sz="2000" dirty="0"/>
          </a:p>
          <a:p>
            <a:r>
              <a:rPr lang="fr-FR" sz="2000" dirty="0"/>
              <a:t>La  période de sidération a entrainé une mise à distance de l’activité en ne tenant pas compte ou peu que </a:t>
            </a:r>
            <a:r>
              <a:rPr lang="fr-FR" sz="2000" b="1" dirty="0"/>
              <a:t>le travail à distance n’est pas le télétravail </a:t>
            </a:r>
            <a:r>
              <a:rPr lang="fr-FR" sz="2000" dirty="0"/>
              <a:t>(organisé, contractualisé ). Sans le rejeter, au contraire, cela a mis en exergue pour l’ensemble des acteurs de prévention :</a:t>
            </a:r>
          </a:p>
          <a:p>
            <a:pPr lvl="1">
              <a:buFontTx/>
              <a:buChar char="-"/>
            </a:pPr>
            <a:r>
              <a:rPr lang="fr-FR" sz="2000" dirty="0"/>
              <a:t>Une prise de conscience que la </a:t>
            </a:r>
            <a:r>
              <a:rPr lang="fr-FR" sz="2000" dirty="0" err="1"/>
              <a:t>visio</a:t>
            </a:r>
            <a:r>
              <a:rPr lang="fr-FR" sz="2000" dirty="0"/>
              <a:t>, le télétravail pouvaient être </a:t>
            </a:r>
            <a:r>
              <a:rPr lang="fr-FR" sz="2000" b="1" dirty="0"/>
              <a:t>des outils d’amélioration</a:t>
            </a:r>
            <a:r>
              <a:rPr lang="fr-FR" sz="2000" dirty="0"/>
              <a:t> dans l’activité.</a:t>
            </a:r>
          </a:p>
          <a:p>
            <a:pPr lvl="1">
              <a:buFontTx/>
              <a:buChar char="-"/>
            </a:pPr>
            <a:r>
              <a:rPr lang="fr-FR" sz="2000" dirty="0"/>
              <a:t>Une volonté </a:t>
            </a:r>
            <a:r>
              <a:rPr lang="fr-FR" sz="2000" b="1" dirty="0"/>
              <a:t>d’agir et d’anticiper pour améliorer l’organisation </a:t>
            </a:r>
            <a:r>
              <a:rPr lang="fr-FR" sz="2000" dirty="0"/>
              <a:t>du travail et la prévention.</a:t>
            </a:r>
          </a:p>
          <a:p>
            <a:pPr marL="457200" lvl="1" indent="0">
              <a:buNone/>
            </a:pPr>
            <a:endParaRPr lang="fr-FR" sz="2000" dirty="0"/>
          </a:p>
          <a:p>
            <a:r>
              <a:rPr lang="fr-FR" sz="2000" dirty="0"/>
              <a:t>Le manque de sollicitation des acteurs de la prévention par la direction démontre une urgence à renforcer leur positionnement  dans leur rôle et mission et à communiquer davantage et être plus présent à la fois sur le terrain mais aussi avoir </a:t>
            </a:r>
            <a:r>
              <a:rPr lang="fr-FR" sz="2000" b="1" dirty="0"/>
              <a:t>un positionnement plus clair auprès de la direction </a:t>
            </a:r>
            <a:r>
              <a:rPr lang="fr-FR" sz="2000" dirty="0"/>
              <a:t>pour éviter la démotivation.</a:t>
            </a:r>
          </a:p>
          <a:p>
            <a:r>
              <a:rPr lang="fr-FR" sz="2000" dirty="0"/>
              <a:t>Une question émerge </a:t>
            </a:r>
            <a:r>
              <a:rPr lang="fr-FR" sz="2000"/>
              <a:t>également, quelle </a:t>
            </a:r>
            <a:r>
              <a:rPr lang="fr-FR" sz="2000" dirty="0"/>
              <a:t>évolution, </a:t>
            </a:r>
            <a:r>
              <a:rPr lang="fr-FR" sz="2000" b="1" dirty="0"/>
              <a:t>quel avenir, pour les CHSCT dans la fonction publique</a:t>
            </a:r>
            <a:r>
              <a:rPr lang="fr-FR" sz="2000" dirty="0"/>
              <a:t>?</a:t>
            </a:r>
          </a:p>
          <a:p>
            <a:endParaRPr lang="fr-FR" sz="2000" dirty="0"/>
          </a:p>
          <a:p>
            <a:endParaRPr lang="fr-FR" sz="2000" dirty="0"/>
          </a:p>
        </p:txBody>
      </p:sp>
      <p:sp>
        <p:nvSpPr>
          <p:cNvPr id="5" name="Espace réservé du numéro de diapositive 4">
            <a:extLst>
              <a:ext uri="{FF2B5EF4-FFF2-40B4-BE49-F238E27FC236}">
                <a16:creationId xmlns:a16="http://schemas.microsoft.com/office/drawing/2014/main" id="{9766275A-8103-B54A-99FE-940130F25694}"/>
              </a:ext>
            </a:extLst>
          </p:cNvPr>
          <p:cNvSpPr>
            <a:spLocks noGrp="1"/>
          </p:cNvSpPr>
          <p:nvPr>
            <p:ph type="sldNum" sz="quarter" idx="12"/>
          </p:nvPr>
        </p:nvSpPr>
        <p:spPr/>
        <p:txBody>
          <a:bodyPr/>
          <a:lstStyle/>
          <a:p>
            <a:fld id="{BA33A91C-DD51-B443-B4CD-5B9A2213BAB0}" type="slidenum">
              <a:rPr lang="fr-FR" smtClean="0"/>
              <a:t>49</a:t>
            </a:fld>
            <a:endParaRPr lang="fr-FR" dirty="0"/>
          </a:p>
        </p:txBody>
      </p:sp>
    </p:spTree>
    <p:extLst>
      <p:ext uri="{BB962C8B-B14F-4D97-AF65-F5344CB8AC3E}">
        <p14:creationId xmlns:p14="http://schemas.microsoft.com/office/powerpoint/2010/main" val="278431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54F0E-AA6E-9647-AA59-6BABF1B58E53}"/>
              </a:ext>
            </a:extLst>
          </p:cNvPr>
          <p:cNvSpPr>
            <a:spLocks noGrp="1"/>
          </p:cNvSpPr>
          <p:nvPr>
            <p:ph type="title"/>
          </p:nvPr>
        </p:nvSpPr>
        <p:spPr>
          <a:xfrm>
            <a:off x="2118359" y="296041"/>
            <a:ext cx="8642169" cy="769992"/>
          </a:xfrm>
        </p:spPr>
        <p:txBody>
          <a:bodyPr vert="horz" lIns="91440" tIns="45720" rIns="91440" bIns="45720" rtlCol="0" anchor="ctr">
            <a:normAutofit/>
          </a:bodyPr>
          <a:lstStyle/>
          <a:p>
            <a:r>
              <a:rPr lang="fr-FR" sz="2400" dirty="0">
                <a:solidFill>
                  <a:srgbClr val="2E9F4D"/>
                </a:solidFill>
                <a:latin typeface="+mn-lt"/>
              </a:rPr>
              <a:t>Que dit la médecine de prévention lors du 1er confinement </a:t>
            </a:r>
          </a:p>
        </p:txBody>
      </p:sp>
      <p:sp>
        <p:nvSpPr>
          <p:cNvPr id="5" name="Espace réservé du contenu 2">
            <a:extLst>
              <a:ext uri="{FF2B5EF4-FFF2-40B4-BE49-F238E27FC236}">
                <a16:creationId xmlns:a16="http://schemas.microsoft.com/office/drawing/2014/main" id="{02A4E127-876F-7444-951C-C187CE9F2E12}"/>
              </a:ext>
            </a:extLst>
          </p:cNvPr>
          <p:cNvSpPr>
            <a:spLocks noGrp="1"/>
          </p:cNvSpPr>
          <p:nvPr>
            <p:ph idx="1"/>
          </p:nvPr>
        </p:nvSpPr>
        <p:spPr>
          <a:xfrm>
            <a:off x="874713" y="1476001"/>
            <a:ext cx="10515600" cy="4351338"/>
          </a:xfrm>
        </p:spPr>
        <p:txBody>
          <a:bodyPr/>
          <a:lstStyle/>
          <a:p>
            <a:pPr marL="0" indent="0">
              <a:buNone/>
            </a:pPr>
            <a:r>
              <a:rPr lang="fr-FR" sz="2000" b="1" dirty="0"/>
              <a:t>Sollicitation pour application des directives </a:t>
            </a:r>
            <a:r>
              <a:rPr lang="fr-FR" sz="2400" b="1" dirty="0">
                <a:solidFill>
                  <a:srgbClr val="2E9F4D"/>
                </a:solidFill>
                <a:sym typeface="Wingdings" pitchFamily="2" charset="2"/>
              </a:rPr>
              <a:t> 50 %</a:t>
            </a:r>
            <a:endParaRPr lang="fr-FR" sz="2400" b="1" dirty="0"/>
          </a:p>
          <a:p>
            <a:r>
              <a:rPr lang="fr-FR" sz="2000" dirty="0"/>
              <a:t>Activité à temps partiel et application des soins en urgences pour le personnel présent.</a:t>
            </a:r>
          </a:p>
          <a:p>
            <a:pPr marL="0" indent="0">
              <a:buNone/>
            </a:pPr>
            <a:endParaRPr lang="fr-FR" sz="2000" dirty="0"/>
          </a:p>
          <a:p>
            <a:pPr marL="0" indent="0">
              <a:buNone/>
            </a:pPr>
            <a:r>
              <a:rPr lang="fr-FR" sz="2000" b="1" dirty="0"/>
              <a:t>Sollicitation pour élaboration et accompagnement des directives</a:t>
            </a:r>
            <a:r>
              <a:rPr lang="fr-FR" sz="2400" b="1" dirty="0">
                <a:solidFill>
                  <a:srgbClr val="2E9F4D"/>
                </a:solidFill>
                <a:sym typeface="Wingdings" pitchFamily="2" charset="2"/>
              </a:rPr>
              <a:t> 49 %</a:t>
            </a:r>
            <a:endParaRPr lang="fr-FR" sz="2400" b="1" dirty="0"/>
          </a:p>
          <a:p>
            <a:r>
              <a:rPr lang="fr-FR" sz="2000" dirty="0"/>
              <a:t>Mise en place en urgence de téléconsultation, soutien </a:t>
            </a:r>
            <a:r>
              <a:rPr lang="fr-FR" sz="2000" dirty="0" err="1"/>
              <a:t>Covid</a:t>
            </a:r>
            <a:r>
              <a:rPr lang="fr-FR" sz="2000" dirty="0"/>
              <a:t>, guide de prévention.</a:t>
            </a:r>
          </a:p>
          <a:p>
            <a:pPr marL="0" indent="0">
              <a:buNone/>
            </a:pPr>
            <a:endParaRPr lang="fr-FR" sz="2000" dirty="0"/>
          </a:p>
          <a:p>
            <a:pPr marL="0" indent="0">
              <a:buNone/>
            </a:pPr>
            <a:r>
              <a:rPr lang="fr-FR" sz="2000" b="1" dirty="0"/>
              <a:t>Pas de sollicitation en lien avec la </a:t>
            </a:r>
            <a:r>
              <a:rPr lang="fr-FR" sz="2000" b="1" dirty="0" err="1"/>
              <a:t>Covid</a:t>
            </a:r>
            <a:endParaRPr lang="fr-FR" sz="2000" b="1" dirty="0"/>
          </a:p>
          <a:p>
            <a:r>
              <a:rPr lang="fr-FR" sz="2000" dirty="0"/>
              <a:t>Une réponse : l’activité a été interrompue car le service n’a pas été considéré comme prioritaire par la direction.</a:t>
            </a:r>
          </a:p>
          <a:p>
            <a:endParaRPr lang="fr-FR" sz="2000" dirty="0"/>
          </a:p>
          <a:p>
            <a:pPr marL="0" indent="0">
              <a:buNone/>
            </a:pPr>
            <a:endParaRPr lang="fr-FR" sz="2000" dirty="0"/>
          </a:p>
          <a:p>
            <a:endParaRPr lang="fr-FR" dirty="0"/>
          </a:p>
        </p:txBody>
      </p:sp>
      <p:sp>
        <p:nvSpPr>
          <p:cNvPr id="3" name="Bouton d'action : Retour 2">
            <a:hlinkClick r:id="rId2" action="ppaction://hlinksldjump" highlightClick="1"/>
            <a:extLst>
              <a:ext uri="{FF2B5EF4-FFF2-40B4-BE49-F238E27FC236}">
                <a16:creationId xmlns:a16="http://schemas.microsoft.com/office/drawing/2014/main" id="{7B117CDE-9BAB-E140-9B16-A838EBB71E84}"/>
              </a:ext>
            </a:extLst>
          </p:cNvPr>
          <p:cNvSpPr/>
          <p:nvPr/>
        </p:nvSpPr>
        <p:spPr>
          <a:xfrm>
            <a:off x="11315154" y="6378669"/>
            <a:ext cx="259492" cy="248551"/>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a:extLst>
              <a:ext uri="{FF2B5EF4-FFF2-40B4-BE49-F238E27FC236}">
                <a16:creationId xmlns:a16="http://schemas.microsoft.com/office/drawing/2014/main" id="{D6EB6356-F17F-4041-B5F8-A352FBAAC819}"/>
              </a:ext>
            </a:extLst>
          </p:cNvPr>
          <p:cNvSpPr>
            <a:spLocks noGrp="1"/>
          </p:cNvSpPr>
          <p:nvPr>
            <p:ph type="sldNum" sz="quarter" idx="12"/>
          </p:nvPr>
        </p:nvSpPr>
        <p:spPr/>
        <p:txBody>
          <a:bodyPr/>
          <a:lstStyle/>
          <a:p>
            <a:endParaRPr lang="fr-FR" dirty="0"/>
          </a:p>
          <a:p>
            <a:fld id="{BA33A91C-DD51-B443-B4CD-5B9A2213BAB0}" type="slidenum">
              <a:rPr lang="fr-FR" smtClean="0"/>
              <a:t>5</a:t>
            </a:fld>
            <a:endParaRPr lang="fr-FR" dirty="0"/>
          </a:p>
        </p:txBody>
      </p:sp>
    </p:spTree>
    <p:extLst>
      <p:ext uri="{BB962C8B-B14F-4D97-AF65-F5344CB8AC3E}">
        <p14:creationId xmlns:p14="http://schemas.microsoft.com/office/powerpoint/2010/main" val="925545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88C01E-3167-EC48-8B6D-DD6D86B5CCA5}"/>
              </a:ext>
            </a:extLst>
          </p:cNvPr>
          <p:cNvSpPr>
            <a:spLocks noGrp="1"/>
          </p:cNvSpPr>
          <p:nvPr>
            <p:ph type="title"/>
          </p:nvPr>
        </p:nvSpPr>
        <p:spPr/>
        <p:txBody>
          <a:bodyPr/>
          <a:lstStyle/>
          <a:p>
            <a:r>
              <a:rPr lang="fr-FR" sz="2800" dirty="0">
                <a:solidFill>
                  <a:srgbClr val="2E9F4D"/>
                </a:solidFill>
                <a:latin typeface="+mn-lt"/>
              </a:rPr>
              <a:t>Vos réactions ?</a:t>
            </a:r>
          </a:p>
        </p:txBody>
      </p:sp>
      <p:sp>
        <p:nvSpPr>
          <p:cNvPr id="3" name="Espace réservé du contenu 2">
            <a:extLst>
              <a:ext uri="{FF2B5EF4-FFF2-40B4-BE49-F238E27FC236}">
                <a16:creationId xmlns:a16="http://schemas.microsoft.com/office/drawing/2014/main" id="{47D0D2C1-BEA1-F54A-9A9B-8EF40A169765}"/>
              </a:ext>
            </a:extLst>
          </p:cNvPr>
          <p:cNvSpPr>
            <a:spLocks noGrp="1"/>
          </p:cNvSpPr>
          <p:nvPr>
            <p:ph idx="1"/>
          </p:nvPr>
        </p:nvSpPr>
        <p:spPr/>
        <p:txBody>
          <a:bodyPr>
            <a:normAutofit/>
          </a:bodyPr>
          <a:lstStyle/>
          <a:p>
            <a:endParaRPr lang="fr-FR" sz="2000"/>
          </a:p>
        </p:txBody>
      </p:sp>
      <p:sp>
        <p:nvSpPr>
          <p:cNvPr id="4" name="Espace réservé du numéro de diapositive 3">
            <a:extLst>
              <a:ext uri="{FF2B5EF4-FFF2-40B4-BE49-F238E27FC236}">
                <a16:creationId xmlns:a16="http://schemas.microsoft.com/office/drawing/2014/main" id="{9C4C1FB1-E9BD-C646-A125-4D3EE6843E43}"/>
              </a:ext>
            </a:extLst>
          </p:cNvPr>
          <p:cNvSpPr>
            <a:spLocks noGrp="1"/>
          </p:cNvSpPr>
          <p:nvPr>
            <p:ph type="sldNum" sz="quarter" idx="12"/>
          </p:nvPr>
        </p:nvSpPr>
        <p:spPr/>
        <p:txBody>
          <a:bodyPr/>
          <a:lstStyle/>
          <a:p>
            <a:fld id="{BA33A91C-DD51-B443-B4CD-5B9A2213BAB0}" type="slidenum">
              <a:rPr lang="fr-FR" smtClean="0"/>
              <a:t>50</a:t>
            </a:fld>
            <a:endParaRPr lang="fr-FR"/>
          </a:p>
        </p:txBody>
      </p:sp>
    </p:spTree>
    <p:extLst>
      <p:ext uri="{BB962C8B-B14F-4D97-AF65-F5344CB8AC3E}">
        <p14:creationId xmlns:p14="http://schemas.microsoft.com/office/powerpoint/2010/main" val="353469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54F0E-AA6E-9647-AA59-6BABF1B58E53}"/>
              </a:ext>
            </a:extLst>
          </p:cNvPr>
          <p:cNvSpPr>
            <a:spLocks noGrp="1"/>
          </p:cNvSpPr>
          <p:nvPr>
            <p:ph type="title"/>
          </p:nvPr>
        </p:nvSpPr>
        <p:spPr>
          <a:xfrm>
            <a:off x="2118360" y="333594"/>
            <a:ext cx="7955280" cy="943413"/>
          </a:xfrm>
        </p:spPr>
        <p:txBody>
          <a:bodyPr vert="horz" lIns="91440" tIns="45720" rIns="91440" bIns="45720" rtlCol="0" anchor="ctr">
            <a:normAutofit/>
          </a:bodyPr>
          <a:lstStyle/>
          <a:p>
            <a:r>
              <a:rPr lang="fr-FR" sz="2400" dirty="0">
                <a:solidFill>
                  <a:srgbClr val="2E9F4D"/>
                </a:solidFill>
                <a:latin typeface="+mn-lt"/>
              </a:rPr>
              <a:t>Que dit l’encadrement lors du 1er confinement </a:t>
            </a:r>
          </a:p>
        </p:txBody>
      </p:sp>
      <p:sp>
        <p:nvSpPr>
          <p:cNvPr id="4" name="Espace réservé du contenu 2">
            <a:extLst>
              <a:ext uri="{FF2B5EF4-FFF2-40B4-BE49-F238E27FC236}">
                <a16:creationId xmlns:a16="http://schemas.microsoft.com/office/drawing/2014/main" id="{EFD65519-FCC7-DD44-A57B-3AC2CC4AF491}"/>
              </a:ext>
            </a:extLst>
          </p:cNvPr>
          <p:cNvSpPr txBox="1">
            <a:spLocks/>
          </p:cNvSpPr>
          <p:nvPr/>
        </p:nvSpPr>
        <p:spPr>
          <a:xfrm>
            <a:off x="874713" y="1731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a:t>Sollicitation pour application des directives </a:t>
            </a:r>
            <a:r>
              <a:rPr lang="fr-FR" sz="2400" b="1" dirty="0">
                <a:solidFill>
                  <a:srgbClr val="2E9F4D"/>
                </a:solidFill>
                <a:sym typeface="Wingdings" pitchFamily="2" charset="2"/>
              </a:rPr>
              <a:t> 50 %</a:t>
            </a:r>
            <a:endParaRPr lang="fr-FR" sz="2400" b="1" dirty="0"/>
          </a:p>
          <a:p>
            <a:r>
              <a:rPr lang="fr-FR" sz="2000" dirty="0"/>
              <a:t>Ne pas avoir été sollicité par rapport à la crise .</a:t>
            </a:r>
          </a:p>
          <a:p>
            <a:r>
              <a:rPr lang="fr-FR" sz="2000" dirty="0"/>
              <a:t>Application des directives sans commentaire .</a:t>
            </a:r>
          </a:p>
          <a:p>
            <a:pPr marL="457200" lvl="1" indent="0">
              <a:buFont typeface="Arial" panose="020B0604020202020204" pitchFamily="34" charset="0"/>
              <a:buNone/>
            </a:pPr>
            <a:endParaRPr lang="fr-FR" sz="2000" b="1" dirty="0"/>
          </a:p>
          <a:p>
            <a:pPr marL="0" indent="0">
              <a:buNone/>
            </a:pPr>
            <a:r>
              <a:rPr lang="fr-FR" sz="2000" b="1" dirty="0"/>
              <a:t>Sollicitation pour élaboration et accompagnement des directives </a:t>
            </a:r>
            <a:r>
              <a:rPr lang="fr-FR" sz="2400" b="1" dirty="0">
                <a:solidFill>
                  <a:srgbClr val="2E9F4D"/>
                </a:solidFill>
                <a:sym typeface="Wingdings" pitchFamily="2" charset="2"/>
              </a:rPr>
              <a:t> 50 %</a:t>
            </a:r>
            <a:endParaRPr lang="fr-FR" sz="2400" b="1" dirty="0"/>
          </a:p>
          <a:p>
            <a:r>
              <a:rPr lang="fr-FR" sz="2000" dirty="0"/>
              <a:t>Mise en place d’un plan de continuité d’activité (PCA).</a:t>
            </a:r>
          </a:p>
          <a:p>
            <a:r>
              <a:rPr lang="fr-FR" sz="2000" dirty="0"/>
              <a:t>Organisation de l’activité du laboratoire.</a:t>
            </a:r>
          </a:p>
        </p:txBody>
      </p:sp>
      <p:sp>
        <p:nvSpPr>
          <p:cNvPr id="3" name="Bouton d'action : Retour 2">
            <a:hlinkClick r:id="rId2" action="ppaction://hlinksldjump" highlightClick="1"/>
            <a:extLst>
              <a:ext uri="{FF2B5EF4-FFF2-40B4-BE49-F238E27FC236}">
                <a16:creationId xmlns:a16="http://schemas.microsoft.com/office/drawing/2014/main" id="{965B563F-314F-BD48-918D-5A78009FC060}"/>
              </a:ext>
            </a:extLst>
          </p:cNvPr>
          <p:cNvSpPr/>
          <p:nvPr/>
        </p:nvSpPr>
        <p:spPr>
          <a:xfrm>
            <a:off x="11381013" y="6417129"/>
            <a:ext cx="167448" cy="218086"/>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a:extLst>
              <a:ext uri="{FF2B5EF4-FFF2-40B4-BE49-F238E27FC236}">
                <a16:creationId xmlns:a16="http://schemas.microsoft.com/office/drawing/2014/main" id="{131FF4BD-B19F-5B45-9BCB-D22E74EAB30D}"/>
              </a:ext>
            </a:extLst>
          </p:cNvPr>
          <p:cNvSpPr>
            <a:spLocks noGrp="1"/>
          </p:cNvSpPr>
          <p:nvPr>
            <p:ph type="sldNum" sz="quarter" idx="12"/>
          </p:nvPr>
        </p:nvSpPr>
        <p:spPr/>
        <p:txBody>
          <a:bodyPr/>
          <a:lstStyle/>
          <a:p>
            <a:fld id="{BA33A91C-DD51-B443-B4CD-5B9A2213BAB0}" type="slidenum">
              <a:rPr lang="fr-FR" smtClean="0"/>
              <a:t>6</a:t>
            </a:fld>
            <a:endParaRPr lang="fr-FR"/>
          </a:p>
        </p:txBody>
      </p:sp>
    </p:spTree>
    <p:extLst>
      <p:ext uri="{BB962C8B-B14F-4D97-AF65-F5344CB8AC3E}">
        <p14:creationId xmlns:p14="http://schemas.microsoft.com/office/powerpoint/2010/main" val="1650780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F979BD-A406-2E47-AF17-B900FE84ED7A}"/>
              </a:ext>
            </a:extLst>
          </p:cNvPr>
          <p:cNvSpPr>
            <a:spLocks noGrp="1"/>
          </p:cNvSpPr>
          <p:nvPr>
            <p:ph type="title"/>
          </p:nvPr>
        </p:nvSpPr>
        <p:spPr>
          <a:xfrm>
            <a:off x="1359907" y="182562"/>
            <a:ext cx="9472185" cy="549275"/>
          </a:xfrm>
        </p:spPr>
        <p:txBody>
          <a:bodyPr vert="horz" lIns="91440" tIns="45720" rIns="91440" bIns="45720" rtlCol="0" anchor="ctr">
            <a:normAutofit/>
          </a:bodyPr>
          <a:lstStyle/>
          <a:p>
            <a:r>
              <a:rPr lang="fr-FR" sz="2800" dirty="0">
                <a:solidFill>
                  <a:srgbClr val="2E9F4D"/>
                </a:solidFill>
                <a:latin typeface="+mn-lt"/>
              </a:rPr>
              <a:t>Evolution des sollicitations lors du 2</a:t>
            </a:r>
            <a:r>
              <a:rPr lang="fr-FR" sz="2800" baseline="30000" dirty="0">
                <a:solidFill>
                  <a:srgbClr val="2E9F4D"/>
                </a:solidFill>
                <a:latin typeface="+mn-lt"/>
              </a:rPr>
              <a:t>ème</a:t>
            </a:r>
            <a:r>
              <a:rPr lang="fr-FR" sz="2800" dirty="0">
                <a:solidFill>
                  <a:srgbClr val="2E9F4D"/>
                </a:solidFill>
                <a:latin typeface="+mn-lt"/>
              </a:rPr>
              <a:t> confinement</a:t>
            </a:r>
          </a:p>
        </p:txBody>
      </p:sp>
      <p:graphicFrame>
        <p:nvGraphicFramePr>
          <p:cNvPr id="13" name="Graphique 12">
            <a:extLst>
              <a:ext uri="{FF2B5EF4-FFF2-40B4-BE49-F238E27FC236}">
                <a16:creationId xmlns:a16="http://schemas.microsoft.com/office/drawing/2014/main" id="{5AF30229-29EA-0449-9080-3ABBB0D56B08}"/>
              </a:ext>
            </a:extLst>
          </p:cNvPr>
          <p:cNvGraphicFramePr>
            <a:graphicFrameLocks/>
          </p:cNvGraphicFramePr>
          <p:nvPr>
            <p:extLst>
              <p:ext uri="{D42A27DB-BD31-4B8C-83A1-F6EECF244321}">
                <p14:modId xmlns:p14="http://schemas.microsoft.com/office/powerpoint/2010/main" val="3934331723"/>
              </p:ext>
            </p:extLst>
          </p:nvPr>
        </p:nvGraphicFramePr>
        <p:xfrm>
          <a:off x="558074" y="1735546"/>
          <a:ext cx="10727872" cy="4978400"/>
        </p:xfrm>
        <a:graphic>
          <a:graphicData uri="http://schemas.openxmlformats.org/drawingml/2006/chart">
            <c:chart xmlns:c="http://schemas.openxmlformats.org/drawingml/2006/chart" xmlns:r="http://schemas.openxmlformats.org/officeDocument/2006/relationships" r:id="rId2"/>
          </a:graphicData>
        </a:graphic>
      </p:graphicFrame>
      <p:sp>
        <p:nvSpPr>
          <p:cNvPr id="18" name="Bouton d'action : Personnalisé 17">
            <a:hlinkClick r:id="rId3" action="ppaction://hlinksldjump" highlightClick="1"/>
            <a:extLst>
              <a:ext uri="{FF2B5EF4-FFF2-40B4-BE49-F238E27FC236}">
                <a16:creationId xmlns:a16="http://schemas.microsoft.com/office/drawing/2014/main" id="{793EB685-8DDC-C64B-ACF4-9F038B68B0B3}"/>
              </a:ext>
            </a:extLst>
          </p:cNvPr>
          <p:cNvSpPr/>
          <p:nvPr/>
        </p:nvSpPr>
        <p:spPr>
          <a:xfrm>
            <a:off x="5872480" y="5933440"/>
            <a:ext cx="1106544" cy="56896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Bouton d'action : Personnalisé 18">
            <a:hlinkClick r:id="rId4" action="ppaction://hlinksldjump" highlightClick="1"/>
            <a:extLst>
              <a:ext uri="{FF2B5EF4-FFF2-40B4-BE49-F238E27FC236}">
                <a16:creationId xmlns:a16="http://schemas.microsoft.com/office/drawing/2014/main" id="{160F51CE-F0DB-CA4A-BD87-00D9C5E4A015}"/>
              </a:ext>
            </a:extLst>
          </p:cNvPr>
          <p:cNvSpPr/>
          <p:nvPr/>
        </p:nvSpPr>
        <p:spPr>
          <a:xfrm>
            <a:off x="4064000" y="5933440"/>
            <a:ext cx="1625600" cy="69596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Bouton d'action : Personnalisé 19">
            <a:hlinkClick r:id="rId5" action="ppaction://hlinksldjump" highlightClick="1"/>
            <a:extLst>
              <a:ext uri="{FF2B5EF4-FFF2-40B4-BE49-F238E27FC236}">
                <a16:creationId xmlns:a16="http://schemas.microsoft.com/office/drawing/2014/main" id="{1E9EE309-A6C0-8E4E-9290-FC1F6B9F1FE2}"/>
              </a:ext>
            </a:extLst>
          </p:cNvPr>
          <p:cNvSpPr/>
          <p:nvPr/>
        </p:nvSpPr>
        <p:spPr>
          <a:xfrm>
            <a:off x="2661920" y="5892800"/>
            <a:ext cx="1300480" cy="79248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Bouton d'action : Personnalisé 20">
            <a:hlinkClick r:id="rId6" action="ppaction://hlinksldjump" highlightClick="1"/>
            <a:extLst>
              <a:ext uri="{FF2B5EF4-FFF2-40B4-BE49-F238E27FC236}">
                <a16:creationId xmlns:a16="http://schemas.microsoft.com/office/drawing/2014/main" id="{36A5E3AF-411C-9349-9194-F01B3697E541}"/>
              </a:ext>
            </a:extLst>
          </p:cNvPr>
          <p:cNvSpPr/>
          <p:nvPr/>
        </p:nvSpPr>
        <p:spPr>
          <a:xfrm>
            <a:off x="1036320" y="5994400"/>
            <a:ext cx="1442720" cy="44704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space réservé du numéro de diapositive 21">
            <a:extLst>
              <a:ext uri="{FF2B5EF4-FFF2-40B4-BE49-F238E27FC236}">
                <a16:creationId xmlns:a16="http://schemas.microsoft.com/office/drawing/2014/main" id="{A3CAF3B6-44AE-5B47-91C1-F99C9D6F20D7}"/>
              </a:ext>
            </a:extLst>
          </p:cNvPr>
          <p:cNvSpPr>
            <a:spLocks noGrp="1"/>
          </p:cNvSpPr>
          <p:nvPr>
            <p:ph type="sldNum" sz="quarter" idx="12"/>
          </p:nvPr>
        </p:nvSpPr>
        <p:spPr/>
        <p:txBody>
          <a:bodyPr/>
          <a:lstStyle/>
          <a:p>
            <a:fld id="{BA33A91C-DD51-B443-B4CD-5B9A2213BAB0}" type="slidenum">
              <a:rPr lang="fr-FR" smtClean="0"/>
              <a:t>7</a:t>
            </a:fld>
            <a:endParaRPr lang="fr-FR" dirty="0"/>
          </a:p>
        </p:txBody>
      </p:sp>
    </p:spTree>
    <p:extLst>
      <p:ext uri="{BB962C8B-B14F-4D97-AF65-F5344CB8AC3E}">
        <p14:creationId xmlns:p14="http://schemas.microsoft.com/office/powerpoint/2010/main" val="303517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ABC1D3A-DFDA-DA46-856C-FADF68E0DEC2}"/>
              </a:ext>
            </a:extLst>
          </p:cNvPr>
          <p:cNvSpPr>
            <a:spLocks noGrp="1"/>
          </p:cNvSpPr>
          <p:nvPr>
            <p:ph idx="1"/>
          </p:nvPr>
        </p:nvSpPr>
        <p:spPr>
          <a:xfrm>
            <a:off x="476259" y="1368719"/>
            <a:ext cx="10985938" cy="5166552"/>
          </a:xfrm>
        </p:spPr>
        <p:txBody>
          <a:bodyPr>
            <a:noAutofit/>
          </a:bodyPr>
          <a:lstStyle/>
          <a:p>
            <a:pPr>
              <a:lnSpc>
                <a:spcPct val="120000"/>
              </a:lnSpc>
            </a:pPr>
            <a:r>
              <a:rPr lang="fr-FR" sz="2000" b="1" dirty="0">
                <a:sym typeface="Wingdings" pitchFamily="2" charset="2"/>
              </a:rPr>
              <a:t>Un peu plus de préventeurs sollicités en tant que partie prenante .</a:t>
            </a:r>
          </a:p>
          <a:p>
            <a:pPr>
              <a:lnSpc>
                <a:spcPct val="120000"/>
              </a:lnSpc>
            </a:pPr>
            <a:r>
              <a:rPr lang="fr-FR" sz="2000" b="1" dirty="0">
                <a:sym typeface="Wingdings" pitchFamily="2" charset="2"/>
              </a:rPr>
              <a:t>La situation n’a pas évolué et les préventeurs restent sollicités pour l’application des consignes et des directives </a:t>
            </a:r>
            <a:r>
              <a:rPr lang="fr-FR" sz="2000" i="1" dirty="0">
                <a:solidFill>
                  <a:srgbClr val="2E9F4D"/>
                </a:solidFill>
                <a:sym typeface="Wingdings" pitchFamily="2" charset="2"/>
              </a:rPr>
              <a:t>«</a:t>
            </a:r>
            <a:r>
              <a:rPr lang="fr-FR" sz="2000" b="1" i="1" dirty="0">
                <a:solidFill>
                  <a:srgbClr val="2E9F4D"/>
                </a:solidFill>
                <a:sym typeface="Wingdings" pitchFamily="2" charset="2"/>
              </a:rPr>
              <a:t> </a:t>
            </a:r>
            <a:r>
              <a:rPr lang="fr-FR" sz="2000" i="1" dirty="0">
                <a:solidFill>
                  <a:srgbClr val="2E9F4D"/>
                </a:solidFill>
                <a:sym typeface="Wingdings" pitchFamily="2" charset="2"/>
              </a:rPr>
              <a:t>Idem au 1</a:t>
            </a:r>
            <a:r>
              <a:rPr lang="fr-FR" sz="2000" i="1" baseline="30000" dirty="0">
                <a:solidFill>
                  <a:srgbClr val="2E9F4D"/>
                </a:solidFill>
                <a:sym typeface="Wingdings" pitchFamily="2" charset="2"/>
              </a:rPr>
              <a:t>er</a:t>
            </a:r>
            <a:r>
              <a:rPr lang="fr-FR" sz="2000" i="1" dirty="0">
                <a:solidFill>
                  <a:srgbClr val="2E9F4D"/>
                </a:solidFill>
                <a:sym typeface="Wingdings" pitchFamily="2" charset="2"/>
              </a:rPr>
              <a:t> confinement globalement veiller à l’application des consignes de sécurités et des consignes sanitaires lors de  la reprise d’activité et de l’arrivée des étudiants ».</a:t>
            </a:r>
          </a:p>
          <a:p>
            <a:pPr>
              <a:lnSpc>
                <a:spcPct val="120000"/>
              </a:lnSpc>
            </a:pPr>
            <a:r>
              <a:rPr lang="fr-FR" sz="2000" b="1" dirty="0">
                <a:solidFill>
                  <a:srgbClr val="C00000"/>
                </a:solidFill>
                <a:sym typeface="Wingdings" pitchFamily="2" charset="2"/>
              </a:rPr>
              <a:t>Encore moins, voire plus du tout de relation avec la hiérarchie, pas d’appui physique ou de l’encadrement pour l’application des consignes sanitaires, du respect des a</a:t>
            </a:r>
            <a:r>
              <a:rPr lang="fr-FR" sz="2000" b="1" dirty="0">
                <a:solidFill>
                  <a:srgbClr val="C00000"/>
                </a:solidFill>
              </a:rPr>
              <a:t>utorisations spéciales d’absence…</a:t>
            </a:r>
          </a:p>
          <a:p>
            <a:pPr>
              <a:lnSpc>
                <a:spcPct val="120000"/>
              </a:lnSpc>
            </a:pPr>
            <a:r>
              <a:rPr lang="fr-FR" sz="2000" b="1" dirty="0">
                <a:solidFill>
                  <a:srgbClr val="C00000"/>
                </a:solidFill>
              </a:rPr>
              <a:t>Augmentation des tâches hors mission, informations contradictoires entre les tutelles,  décalage entre l’édition des consignes au niveau du siège et leur réception sur le terrain  </a:t>
            </a:r>
            <a:r>
              <a:rPr lang="fr-FR" sz="2000" i="1" dirty="0">
                <a:solidFill>
                  <a:srgbClr val="2E9F4D"/>
                </a:solidFill>
              </a:rPr>
              <a:t>«</a:t>
            </a:r>
            <a:r>
              <a:rPr lang="fr-FR" sz="2000" b="1" i="1" dirty="0">
                <a:solidFill>
                  <a:srgbClr val="2E9F4D"/>
                </a:solidFill>
              </a:rPr>
              <a:t> </a:t>
            </a:r>
            <a:r>
              <a:rPr lang="fr-FR" sz="2000" i="1" dirty="0">
                <a:solidFill>
                  <a:srgbClr val="2E9F4D"/>
                </a:solidFill>
                <a:sym typeface="Wingdings" pitchFamily="2" charset="2"/>
              </a:rPr>
              <a:t>Dégradation de l’activité et pas de soutien ».</a:t>
            </a:r>
            <a:endParaRPr lang="fr-FR" sz="2000" i="1" dirty="0">
              <a:solidFill>
                <a:srgbClr val="2E9F4D"/>
              </a:solidFill>
            </a:endParaRPr>
          </a:p>
          <a:p>
            <a:pPr>
              <a:lnSpc>
                <a:spcPct val="120000"/>
              </a:lnSpc>
            </a:pPr>
            <a:r>
              <a:rPr lang="fr-FR" sz="2000" b="1" dirty="0"/>
              <a:t>Davantage de sollicitations pour anticiper sur les problématiques organisationnelles. Un peu plus d’informations partagées.</a:t>
            </a:r>
            <a:endParaRPr lang="fr-FR" sz="2000" i="1" dirty="0"/>
          </a:p>
          <a:p>
            <a:pPr marL="0" indent="0">
              <a:lnSpc>
                <a:spcPct val="120000"/>
              </a:lnSpc>
              <a:buNone/>
            </a:pPr>
            <a:endParaRPr lang="fr-FR" sz="2000" i="1" dirty="0"/>
          </a:p>
        </p:txBody>
      </p:sp>
      <p:sp>
        <p:nvSpPr>
          <p:cNvPr id="7" name="Bouton d'action : Retour 6">
            <a:hlinkClick r:id="rId2" action="ppaction://hlinksldjump" highlightClick="1"/>
            <a:extLst>
              <a:ext uri="{FF2B5EF4-FFF2-40B4-BE49-F238E27FC236}">
                <a16:creationId xmlns:a16="http://schemas.microsoft.com/office/drawing/2014/main" id="{F4ADD4B3-A4A5-1D41-BCE4-953139C77C7A}"/>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61886F5D-84CC-0A44-AB78-753FE2E80A9C}"/>
              </a:ext>
            </a:extLst>
          </p:cNvPr>
          <p:cNvSpPr txBox="1"/>
          <p:nvPr/>
        </p:nvSpPr>
        <p:spPr>
          <a:xfrm>
            <a:off x="2171700" y="310243"/>
            <a:ext cx="8409214" cy="830997"/>
          </a:xfrm>
          <a:prstGeom prst="rect">
            <a:avLst/>
          </a:prstGeom>
          <a:noFill/>
        </p:spPr>
        <p:txBody>
          <a:bodyPr wrap="square" rtlCol="0">
            <a:spAutoFit/>
          </a:bodyPr>
          <a:lstStyle/>
          <a:p>
            <a:r>
              <a:rPr lang="fr-FR" sz="2400" b="1" dirty="0">
                <a:solidFill>
                  <a:srgbClr val="2E9F4D"/>
                </a:solidFill>
              </a:rPr>
              <a:t>Au 2</a:t>
            </a:r>
            <a:r>
              <a:rPr lang="fr-FR" sz="2400" b="1" baseline="30000" dirty="0">
                <a:solidFill>
                  <a:srgbClr val="2E9F4D"/>
                </a:solidFill>
              </a:rPr>
              <a:t>ème</a:t>
            </a:r>
            <a:r>
              <a:rPr lang="fr-FR" sz="2400" b="1" dirty="0">
                <a:solidFill>
                  <a:srgbClr val="2E9F4D"/>
                </a:solidFill>
              </a:rPr>
              <a:t> confinement quelle évolution des sollicitations pour les préventeurs</a:t>
            </a:r>
          </a:p>
        </p:txBody>
      </p:sp>
      <p:sp>
        <p:nvSpPr>
          <p:cNvPr id="4" name="Espace réservé du numéro de diapositive 3">
            <a:extLst>
              <a:ext uri="{FF2B5EF4-FFF2-40B4-BE49-F238E27FC236}">
                <a16:creationId xmlns:a16="http://schemas.microsoft.com/office/drawing/2014/main" id="{3A06BDA6-27E6-844B-AD94-1A77C963FD7C}"/>
              </a:ext>
            </a:extLst>
          </p:cNvPr>
          <p:cNvSpPr>
            <a:spLocks noGrp="1"/>
          </p:cNvSpPr>
          <p:nvPr>
            <p:ph type="sldNum" sz="quarter" idx="12"/>
          </p:nvPr>
        </p:nvSpPr>
        <p:spPr/>
        <p:txBody>
          <a:bodyPr/>
          <a:lstStyle/>
          <a:p>
            <a:fld id="{BA33A91C-DD51-B443-B4CD-5B9A2213BAB0}" type="slidenum">
              <a:rPr lang="fr-FR" smtClean="0"/>
              <a:t>8</a:t>
            </a:fld>
            <a:endParaRPr lang="fr-FR" dirty="0"/>
          </a:p>
        </p:txBody>
      </p:sp>
    </p:spTree>
    <p:extLst>
      <p:ext uri="{BB962C8B-B14F-4D97-AF65-F5344CB8AC3E}">
        <p14:creationId xmlns:p14="http://schemas.microsoft.com/office/powerpoint/2010/main" val="295777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a:extLst>
              <a:ext uri="{FF2B5EF4-FFF2-40B4-BE49-F238E27FC236}">
                <a16:creationId xmlns:a16="http://schemas.microsoft.com/office/drawing/2014/main" id="{00BD63AC-43B1-D245-9A45-71E7A3544D48}"/>
              </a:ext>
            </a:extLst>
          </p:cNvPr>
          <p:cNvSpPr txBox="1">
            <a:spLocks/>
          </p:cNvSpPr>
          <p:nvPr/>
        </p:nvSpPr>
        <p:spPr>
          <a:xfrm>
            <a:off x="948559" y="1037348"/>
            <a:ext cx="10985938" cy="55684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endParaRPr lang="fr-FR" sz="2000" b="1" dirty="0"/>
          </a:p>
          <a:p>
            <a:pPr>
              <a:lnSpc>
                <a:spcPct val="120000"/>
              </a:lnSpc>
            </a:pPr>
            <a:r>
              <a:rPr lang="fr-FR" sz="2000" dirty="0"/>
              <a:t>Pas d’évolution semble t-il entre le 1</a:t>
            </a:r>
            <a:r>
              <a:rPr lang="fr-FR" sz="2000" baseline="30000" dirty="0"/>
              <a:t>er</a:t>
            </a:r>
            <a:r>
              <a:rPr lang="fr-FR" sz="2000" dirty="0"/>
              <a:t> et le 2</a:t>
            </a:r>
            <a:r>
              <a:rPr lang="fr-FR" sz="2000" baseline="30000" dirty="0"/>
              <a:t>ème</a:t>
            </a:r>
            <a:r>
              <a:rPr lang="fr-FR" sz="2000" dirty="0"/>
              <a:t> confinement.</a:t>
            </a:r>
          </a:p>
          <a:p>
            <a:pPr>
              <a:lnSpc>
                <a:spcPct val="120000"/>
              </a:lnSpc>
            </a:pPr>
            <a:r>
              <a:rPr lang="fr-FR" sz="2000" dirty="0"/>
              <a:t>Toujours aussi peu de sollicitations des instances sur les directives mises en place. </a:t>
            </a:r>
          </a:p>
          <a:p>
            <a:pPr>
              <a:lnSpc>
                <a:spcPct val="120000"/>
              </a:lnSpc>
            </a:pPr>
            <a:r>
              <a:rPr lang="fr-FR" sz="2000" dirty="0"/>
              <a:t>Les élus sollicités de manière informelle par le personnel.</a:t>
            </a:r>
          </a:p>
        </p:txBody>
      </p:sp>
      <p:sp>
        <p:nvSpPr>
          <p:cNvPr id="7" name="ZoneTexte 6">
            <a:extLst>
              <a:ext uri="{FF2B5EF4-FFF2-40B4-BE49-F238E27FC236}">
                <a16:creationId xmlns:a16="http://schemas.microsoft.com/office/drawing/2014/main" id="{CFBFC2C9-8A93-F64F-9661-1382A69F3219}"/>
              </a:ext>
            </a:extLst>
          </p:cNvPr>
          <p:cNvSpPr txBox="1"/>
          <p:nvPr/>
        </p:nvSpPr>
        <p:spPr>
          <a:xfrm>
            <a:off x="2171700" y="310243"/>
            <a:ext cx="8409214" cy="830997"/>
          </a:xfrm>
          <a:prstGeom prst="rect">
            <a:avLst/>
          </a:prstGeom>
          <a:noFill/>
        </p:spPr>
        <p:txBody>
          <a:bodyPr wrap="square" rtlCol="0">
            <a:spAutoFit/>
          </a:bodyPr>
          <a:lstStyle/>
          <a:p>
            <a:r>
              <a:rPr lang="fr-FR" sz="2400" b="1" dirty="0">
                <a:solidFill>
                  <a:srgbClr val="2E9F4D"/>
                </a:solidFill>
              </a:rPr>
              <a:t>Au 2</a:t>
            </a:r>
            <a:r>
              <a:rPr lang="fr-FR" sz="2400" b="1" baseline="30000" dirty="0">
                <a:solidFill>
                  <a:srgbClr val="2E9F4D"/>
                </a:solidFill>
              </a:rPr>
              <a:t>ème</a:t>
            </a:r>
            <a:r>
              <a:rPr lang="fr-FR" sz="2400" b="1" dirty="0">
                <a:solidFill>
                  <a:srgbClr val="2E9F4D"/>
                </a:solidFill>
              </a:rPr>
              <a:t> confinement quelle évolution des sollicitations pour les élus CHSCT /CSE</a:t>
            </a:r>
          </a:p>
        </p:txBody>
      </p:sp>
      <p:sp>
        <p:nvSpPr>
          <p:cNvPr id="6" name="Bouton d'action : Retour 5">
            <a:hlinkClick r:id="rId2" action="ppaction://hlinksldjump" highlightClick="1"/>
            <a:extLst>
              <a:ext uri="{FF2B5EF4-FFF2-40B4-BE49-F238E27FC236}">
                <a16:creationId xmlns:a16="http://schemas.microsoft.com/office/drawing/2014/main" id="{D1DC6D98-F807-614E-A77A-3A33F1062E3C}"/>
              </a:ext>
            </a:extLst>
          </p:cNvPr>
          <p:cNvSpPr/>
          <p:nvPr/>
        </p:nvSpPr>
        <p:spPr>
          <a:xfrm>
            <a:off x="11402379" y="6392116"/>
            <a:ext cx="220362" cy="236194"/>
          </a:xfrm>
          <a:prstGeom prst="actionButtonRetur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a:extLst>
              <a:ext uri="{FF2B5EF4-FFF2-40B4-BE49-F238E27FC236}">
                <a16:creationId xmlns:a16="http://schemas.microsoft.com/office/drawing/2014/main" id="{CB0E4B26-9043-4E4D-B223-1B8DE7927BB0}"/>
              </a:ext>
            </a:extLst>
          </p:cNvPr>
          <p:cNvSpPr>
            <a:spLocks noGrp="1"/>
          </p:cNvSpPr>
          <p:nvPr>
            <p:ph type="sldNum" sz="quarter" idx="12"/>
          </p:nvPr>
        </p:nvSpPr>
        <p:spPr/>
        <p:txBody>
          <a:bodyPr/>
          <a:lstStyle/>
          <a:p>
            <a:fld id="{BA33A91C-DD51-B443-B4CD-5B9A2213BAB0}" type="slidenum">
              <a:rPr lang="fr-FR" smtClean="0"/>
              <a:t>9</a:t>
            </a:fld>
            <a:endParaRPr lang="fr-FR"/>
          </a:p>
        </p:txBody>
      </p:sp>
    </p:spTree>
    <p:extLst>
      <p:ext uri="{BB962C8B-B14F-4D97-AF65-F5344CB8AC3E}">
        <p14:creationId xmlns:p14="http://schemas.microsoft.com/office/powerpoint/2010/main" val="40157987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4342</TotalTime>
  <Words>4525</Words>
  <Application>Microsoft Macintosh PowerPoint</Application>
  <PresentationFormat>Grand écran</PresentationFormat>
  <Paragraphs>452</Paragraphs>
  <Slides>50</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50</vt:i4>
      </vt:variant>
    </vt:vector>
  </HeadingPairs>
  <TitlesOfParts>
    <vt:vector size="55" baseType="lpstr">
      <vt:lpstr>Arial</vt:lpstr>
      <vt:lpstr>Calibri</vt:lpstr>
      <vt:lpstr>Calibri Light</vt:lpstr>
      <vt:lpstr>Wingdings</vt:lpstr>
      <vt:lpstr>Thème Office</vt:lpstr>
      <vt:lpstr>Crise sanitaire L’ADHYS vous donne la parole  </vt:lpstr>
      <vt:lpstr>    Sollicitation selon les fonctions lors du 1er confinement </vt:lpstr>
      <vt:lpstr>Que disent les préventeurs lors du 1er confinement </vt:lpstr>
      <vt:lpstr>Que disent les élus CHSCT /CSE lors du 1er confinement </vt:lpstr>
      <vt:lpstr>Que dit la médecine de prévention lors du 1er confinement </vt:lpstr>
      <vt:lpstr>Que dit l’encadrement lors du 1er confinement </vt:lpstr>
      <vt:lpstr>Evolution des sollicitations lors du 2ème confinement</vt:lpstr>
      <vt:lpstr>Présentation PowerPoint</vt:lpstr>
      <vt:lpstr>Présentation PowerPoint</vt:lpstr>
      <vt:lpstr>Au 2ème confinement quelle évolution des sollicitations la médecine de prévention</vt:lpstr>
      <vt:lpstr>Présentation PowerPoint</vt:lpstr>
      <vt:lpstr>Impact du télétravail dans la vie professionnelle et la vie privée</vt:lpstr>
      <vt:lpstr>Présentation PowerPoint</vt:lpstr>
      <vt:lpstr>Présentation PowerPoint</vt:lpstr>
      <vt:lpstr>Que dit la médecine de prévention sur l’impact du télétravail /vie personnelle </vt:lpstr>
      <vt:lpstr>Que dit l’encadrement sur l’impact du télétravail /vie personnelle </vt:lpstr>
      <vt:lpstr>Des propositions de prévention pour l’activité en télétravail </vt:lpstr>
      <vt:lpstr>Présentation PowerPoint</vt:lpstr>
      <vt:lpstr>Présentation PowerPoint</vt:lpstr>
      <vt:lpstr>Que propose la médecine de prévention pour l’activité en télétravail</vt:lpstr>
      <vt:lpstr>Que propose l’encadrement pour l’activité en télétravail</vt:lpstr>
      <vt:lpstr>Le télétravail une opportunité ?</vt:lpstr>
      <vt:lpstr>Présentation PowerPoint</vt:lpstr>
      <vt:lpstr>Présentation PowerPoint</vt:lpstr>
      <vt:lpstr>Le télétravail une opportunité qu’en dit la médecine de prévention</vt:lpstr>
      <vt:lpstr>Le télétravail une opportunité qu’en dit l’encadrement</vt:lpstr>
      <vt:lpstr>Des remontées issues des confinements</vt:lpstr>
      <vt:lpstr>Présentation PowerPoint</vt:lpstr>
      <vt:lpstr>Présentation PowerPoint</vt:lpstr>
      <vt:lpstr>Que dit la médecine de prévention sur les confinements</vt:lpstr>
      <vt:lpstr>Que dit l’encadrement sur les confinements</vt:lpstr>
      <vt:lpstr>Quel rôle avez-vous eu au cours de la crise sanitaire?</vt:lpstr>
      <vt:lpstr>Présentation PowerPoint</vt:lpstr>
      <vt:lpstr>Présentation PowerPoint</vt:lpstr>
      <vt:lpstr>Que dit la médecine de prévention sur leur rôle dans la crise sanitaire</vt:lpstr>
      <vt:lpstr>Que dit l’encadrement sur leur rôle dans la crise sanitaire</vt:lpstr>
      <vt:lpstr>Relations entre acteurs de la prévention</vt:lpstr>
      <vt:lpstr>Présentation PowerPoint</vt:lpstr>
      <vt:lpstr>Présentation PowerPoint</vt:lpstr>
      <vt:lpstr>Que dit la médecine de prévention sur leurs relations entre acteurs de la prévention </vt:lpstr>
      <vt:lpstr>Que dit l’encadrement sur leurs relations entre acteurs de la prévention </vt:lpstr>
      <vt:lpstr>Quelle représentation avez-vous de votre rôle et mission</vt:lpstr>
      <vt:lpstr>Présentation PowerPoint</vt:lpstr>
      <vt:lpstr>Présentation PowerPoint</vt:lpstr>
      <vt:lpstr>Que dit la médecine de prévention sur leur représentation </vt:lpstr>
      <vt:lpstr>Que dit l’encadrement sur leur représentation </vt:lpstr>
      <vt:lpstr>Vos propositions d’amélioration et de prévention </vt:lpstr>
      <vt:lpstr>Que pouvons-nous en retenir 1/2 </vt:lpstr>
      <vt:lpstr>Que pouvons nous en retenir 2/2 </vt:lpstr>
      <vt:lpstr>Vos réactions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Microsoft Office User</cp:lastModifiedBy>
  <cp:revision>269</cp:revision>
  <cp:lastPrinted>2021-06-17T12:03:59Z</cp:lastPrinted>
  <dcterms:created xsi:type="dcterms:W3CDTF">2021-05-31T22:14:05Z</dcterms:created>
  <dcterms:modified xsi:type="dcterms:W3CDTF">2021-06-28T09:14:52Z</dcterms:modified>
</cp:coreProperties>
</file>