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7" r:id="rId2"/>
    <p:sldId id="592" r:id="rId3"/>
    <p:sldId id="278" r:id="rId4"/>
    <p:sldId id="593" r:id="rId5"/>
    <p:sldId id="309" r:id="rId6"/>
    <p:sldId id="307" r:id="rId7"/>
    <p:sldId id="294" r:id="rId8"/>
    <p:sldId id="584" r:id="rId9"/>
    <p:sldId id="588" r:id="rId10"/>
    <p:sldId id="308" r:id="rId11"/>
    <p:sldId id="583" r:id="rId12"/>
    <p:sldId id="582" r:id="rId13"/>
    <p:sldId id="589" r:id="rId14"/>
    <p:sldId id="305" r:id="rId15"/>
    <p:sldId id="586" r:id="rId16"/>
    <p:sldId id="587" r:id="rId17"/>
    <p:sldId id="594" r:id="rId18"/>
    <p:sldId id="304" r:id="rId19"/>
    <p:sldId id="590" r:id="rId20"/>
    <p:sldId id="585" r:id="rId21"/>
    <p:sldId id="266" r:id="rId22"/>
    <p:sldId id="591" r:id="rId23"/>
    <p:sldId id="267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Bernon" initials="JB" lastIdx="1" clrIdx="0">
    <p:extLst>
      <p:ext uri="{19B8F6BF-5375-455C-9EA6-DF929625EA0E}">
        <p15:presenceInfo xmlns:p15="http://schemas.microsoft.com/office/powerpoint/2012/main" userId="c46ae5edc0ad12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9E9F7-5A3D-42D9-A665-75A9764610F4}" type="datetimeFigureOut">
              <a:rPr lang="fr-FR" smtClean="0"/>
              <a:t>23/01/2024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E0965-20F0-4281-9B90-FCD5891EE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81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7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6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78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8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7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3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4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9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3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7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6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9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1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66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Prévenir durablement l'absentéisme-ADHYS 23/01/2024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1BC87E-7B8F-4C92-B1E5-880237DC2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81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fr/dp/B0C79MVMCG/ref=zg_bsnr_489744_sccl_2/000-0000000-0000000?psc=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fr/dp/B0C79MVMCG/ref=zg_bsnr_489744_sccl_2/000-0000000-0000000?psc=1" TargetMode="Externa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ernon@havasu.fr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oqvt" TargetMode="External"/><Relationship Id="rId5" Type="http://schemas.openxmlformats.org/officeDocument/2006/relationships/hyperlink" Target="http://www.objectifqvt.fr/" TargetMode="External"/><Relationship Id="rId4" Type="http://schemas.openxmlformats.org/officeDocument/2006/relationships/hyperlink" Target="http://www.havasu.f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2001DCB-3ED8-4B49-AFA2-22D7061A955E}"/>
              </a:ext>
            </a:extLst>
          </p:cNvPr>
          <p:cNvSpPr txBox="1"/>
          <p:nvPr/>
        </p:nvSpPr>
        <p:spPr>
          <a:xfrm>
            <a:off x="2772032" y="3317919"/>
            <a:ext cx="6647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135F73"/>
                </a:solidFill>
                <a:latin typeface="Proza Libre SemiBold" panose="0200050306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ADHYS</a:t>
            </a:r>
          </a:p>
          <a:p>
            <a:pPr algn="ctr"/>
            <a:r>
              <a:rPr lang="fr-FR" sz="2400" b="1" dirty="0">
                <a:solidFill>
                  <a:srgbClr val="135F73"/>
                </a:solidFill>
                <a:latin typeface="Proza Libre SemiBold" panose="0200050306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Jack BERNON, </a:t>
            </a:r>
            <a:endParaRPr lang="fr-FR" b="1" i="1" dirty="0">
              <a:solidFill>
                <a:srgbClr val="135F73"/>
              </a:solidFill>
              <a:latin typeface="Proza Libre SemiBold" panose="02000503060000020004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br>
              <a:rPr lang="fr-FR" sz="2400" dirty="0">
                <a:solidFill>
                  <a:srgbClr val="135F73"/>
                </a:solidFill>
                <a:latin typeface="Proza Libre" panose="0200050306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400" dirty="0">
                <a:solidFill>
                  <a:srgbClr val="135F73"/>
                </a:solidFill>
                <a:latin typeface="Proza Libre" panose="0200050306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Visio</a:t>
            </a:r>
            <a:r>
              <a:rPr lang="fr-FR" sz="2400">
                <a:solidFill>
                  <a:srgbClr val="135F73"/>
                </a:solidFill>
                <a:latin typeface="Proza Libre" panose="0200050306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, l</a:t>
            </a:r>
            <a:r>
              <a:rPr lang="fr-FR" sz="2000">
                <a:solidFill>
                  <a:srgbClr val="135F73"/>
                </a:solidFill>
                <a:latin typeface="Proza Libre" panose="0200050306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fr-FR" sz="2000" dirty="0">
                <a:solidFill>
                  <a:srgbClr val="135F73"/>
                </a:solidFill>
                <a:latin typeface="Proza Libre" panose="0200050306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23 janvier 2024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F344AC1-CEF9-E842-A9D8-D1E476BD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95" y="9953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rgbClr val="135F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Prévenir durablement l’absentéisme</a:t>
            </a:r>
            <a:endParaRPr lang="fr-FR" b="1" dirty="0">
              <a:solidFill>
                <a:srgbClr val="135F73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2" name="Espace réservé du contenu 6">
            <a:extLst>
              <a:ext uri="{FF2B5EF4-FFF2-40B4-BE49-F238E27FC236}">
                <a16:creationId xmlns:a16="http://schemas.microsoft.com/office/drawing/2014/main" id="{D43E6A35-1CC4-3C04-348F-75D5454D7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695" y="2320881"/>
            <a:ext cx="2391992" cy="3384971"/>
          </a:xfrm>
        </p:spPr>
      </p:pic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4C428496-B08D-0D41-AE25-F771CCF41160}"/>
              </a:ext>
            </a:extLst>
          </p:cNvPr>
          <p:cNvSpPr txBox="1">
            <a:spLocks/>
          </p:cNvSpPr>
          <p:nvPr/>
        </p:nvSpPr>
        <p:spPr>
          <a:xfrm>
            <a:off x="11529573" y="6308253"/>
            <a:ext cx="330248" cy="274637"/>
          </a:xfrm>
          <a:custGeom>
            <a:avLst/>
            <a:gdLst>
              <a:gd name="connsiteX0" fmla="*/ 0 w 330248"/>
              <a:gd name="connsiteY0" fmla="*/ 0 h 274637"/>
              <a:gd name="connsiteX1" fmla="*/ 330248 w 330248"/>
              <a:gd name="connsiteY1" fmla="*/ 0 h 274637"/>
              <a:gd name="connsiteX2" fmla="*/ 330248 w 330248"/>
              <a:gd name="connsiteY2" fmla="*/ 274637 h 274637"/>
              <a:gd name="connsiteX3" fmla="*/ 0 w 330248"/>
              <a:gd name="connsiteY3" fmla="*/ 274637 h 274637"/>
              <a:gd name="connsiteX4" fmla="*/ 0 w 330248"/>
              <a:gd name="connsiteY4" fmla="*/ 0 h 27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48" h="274637" fill="none" extrusionOk="0">
                <a:moveTo>
                  <a:pt x="0" y="0"/>
                </a:moveTo>
                <a:cubicBezTo>
                  <a:pt x="138995" y="-13957"/>
                  <a:pt x="252903" y="5597"/>
                  <a:pt x="330248" y="0"/>
                </a:cubicBezTo>
                <a:cubicBezTo>
                  <a:pt x="337129" y="123395"/>
                  <a:pt x="332132" y="193668"/>
                  <a:pt x="330248" y="274637"/>
                </a:cubicBezTo>
                <a:cubicBezTo>
                  <a:pt x="260192" y="286697"/>
                  <a:pt x="128915" y="258515"/>
                  <a:pt x="0" y="274637"/>
                </a:cubicBezTo>
                <a:cubicBezTo>
                  <a:pt x="2243" y="184182"/>
                  <a:pt x="-11315" y="77000"/>
                  <a:pt x="0" y="0"/>
                </a:cubicBezTo>
                <a:close/>
              </a:path>
              <a:path w="330248" h="274637" stroke="0" extrusionOk="0">
                <a:moveTo>
                  <a:pt x="0" y="0"/>
                </a:moveTo>
                <a:cubicBezTo>
                  <a:pt x="158182" y="2131"/>
                  <a:pt x="213552" y="5320"/>
                  <a:pt x="330248" y="0"/>
                </a:cubicBezTo>
                <a:cubicBezTo>
                  <a:pt x="322883" y="67777"/>
                  <a:pt x="317899" y="199411"/>
                  <a:pt x="330248" y="274637"/>
                </a:cubicBezTo>
                <a:cubicBezTo>
                  <a:pt x="228229" y="262254"/>
                  <a:pt x="76379" y="265769"/>
                  <a:pt x="0" y="274637"/>
                </a:cubicBezTo>
                <a:cubicBezTo>
                  <a:pt x="8658" y="144613"/>
                  <a:pt x="-6570" y="58985"/>
                  <a:pt x="0" y="0"/>
                </a:cubicBezTo>
                <a:close/>
              </a:path>
            </a:pathLst>
          </a:custGeom>
          <a:ln cmpd="sng">
            <a:noFill/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F5E9D1-A7A6-4183-9D13-3F3B5B7D4789}" type="slidenum">
              <a:rPr lang="en-US" altLang="fr-FR" sz="1400" b="1" smtClean="0">
                <a:solidFill>
                  <a:srgbClr val="00B050"/>
                </a:solidFill>
                <a:latin typeface="Proza Libre" panose="02000503060000020004" pitchFamily="2" charset="77"/>
              </a:rPr>
              <a:pPr/>
              <a:t>1</a:t>
            </a:fld>
            <a:endParaRPr lang="en-US" altLang="fr-FR" sz="1400" b="1" dirty="0">
              <a:solidFill>
                <a:srgbClr val="00B050"/>
              </a:solidFill>
              <a:latin typeface="Proza Libre" panose="02000503060000020004" pitchFamily="2" charset="77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AF7426E-936A-82DD-4BA6-B3BC3290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1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384E49-0B99-0D38-10FD-9C3DDA920BF1}"/>
              </a:ext>
            </a:extLst>
          </p:cNvPr>
          <p:cNvSpPr txBox="1"/>
          <p:nvPr/>
        </p:nvSpPr>
        <p:spPr>
          <a:xfrm>
            <a:off x="1191492" y="5827215"/>
            <a:ext cx="6096000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https://www.amazon.fr/dp/B0C79MVMCG/ref=zg_bsnr_489744_sccl_2/000-0000000-0000000?psc=1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3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Professionnaliser la valorisation des données </a:t>
            </a:r>
            <a:r>
              <a:rPr lang="fr-FR" sz="2000" b="1" dirty="0">
                <a:solidFill>
                  <a:srgbClr val="002060"/>
                </a:solidFill>
              </a:rPr>
              <a:t>(3/3)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20814DB-AB99-DA57-CBD6-67F3A084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695" y="2430497"/>
            <a:ext cx="108241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Les bénéfices de l’analytique RH :</a:t>
            </a:r>
          </a:p>
          <a:p>
            <a:r>
              <a:rPr lang="fr-FR" b="1" dirty="0">
                <a:solidFill>
                  <a:srgbClr val="0070C0"/>
                </a:solidFill>
              </a:rPr>
              <a:t>Démonter les idées reçues</a:t>
            </a:r>
          </a:p>
          <a:p>
            <a:r>
              <a:rPr lang="fr-FR" b="1" dirty="0">
                <a:solidFill>
                  <a:srgbClr val="0070C0"/>
                </a:solidFill>
              </a:rPr>
              <a:t>Contextualiser la problématique</a:t>
            </a:r>
          </a:p>
          <a:p>
            <a:r>
              <a:rPr lang="fr-FR" b="1" dirty="0">
                <a:solidFill>
                  <a:srgbClr val="0070C0"/>
                </a:solidFill>
              </a:rPr>
              <a:t>Formuler des hypothèses</a:t>
            </a:r>
          </a:p>
          <a:p>
            <a:r>
              <a:rPr lang="fr-FR" b="1" dirty="0">
                <a:solidFill>
                  <a:srgbClr val="0070C0"/>
                </a:solidFill>
              </a:rPr>
              <a:t>Apporter de nouveaux éclairages</a:t>
            </a:r>
          </a:p>
          <a:p>
            <a:r>
              <a:rPr lang="fr-FR" b="1" dirty="0">
                <a:solidFill>
                  <a:srgbClr val="0070C0"/>
                </a:solidFill>
              </a:rPr>
              <a:t>Stimuler le dialogue social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FE54C7-5EA4-6F27-B776-E69F6CE8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5" name="Flèche courbée vers le haut 4">
            <a:extLst>
              <a:ext uri="{FF2B5EF4-FFF2-40B4-BE49-F238E27FC236}">
                <a16:creationId xmlns:a16="http://schemas.microsoft.com/office/drawing/2014/main" id="{95740ED9-21EF-B369-226E-81907ACC26A9}"/>
              </a:ext>
            </a:extLst>
          </p:cNvPr>
          <p:cNvSpPr/>
          <p:nvPr/>
        </p:nvSpPr>
        <p:spPr>
          <a:xfrm>
            <a:off x="7405141" y="4030292"/>
            <a:ext cx="2968052" cy="1259174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courbée vers le haut 7">
            <a:extLst>
              <a:ext uri="{FF2B5EF4-FFF2-40B4-BE49-F238E27FC236}">
                <a16:creationId xmlns:a16="http://schemas.microsoft.com/office/drawing/2014/main" id="{AFC6AA6C-484B-D19B-0C85-7928932D63A4}"/>
              </a:ext>
            </a:extLst>
          </p:cNvPr>
          <p:cNvSpPr/>
          <p:nvPr/>
        </p:nvSpPr>
        <p:spPr>
          <a:xfrm rot="10800000">
            <a:off x="7257737" y="2338557"/>
            <a:ext cx="2968052" cy="12591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2CE945-BF7A-44ED-AF78-18CB2A3F92D7}"/>
              </a:ext>
            </a:extLst>
          </p:cNvPr>
          <p:cNvSpPr txBox="1"/>
          <p:nvPr/>
        </p:nvSpPr>
        <p:spPr>
          <a:xfrm>
            <a:off x="6626901" y="1790170"/>
            <a:ext cx="422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Analyse des données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EC67C5-83D6-881F-9EBE-A5D0AD4E620E}"/>
              </a:ext>
            </a:extLst>
          </p:cNvPr>
          <p:cNvSpPr txBox="1"/>
          <p:nvPr/>
        </p:nvSpPr>
        <p:spPr>
          <a:xfrm>
            <a:off x="6774305" y="5457388"/>
            <a:ext cx="422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19100"/>
                </a:solidFill>
              </a:rPr>
              <a:t>Analyse du travail 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8A41BC9C-E10F-D9A4-2C89-49044212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0AD5A2AF-7C5F-3B3A-1395-8D608FA5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2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066" y="586010"/>
            <a:ext cx="8911687" cy="128089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Rendre visible le travail réel : l’activité de travail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FE54C7-5EA4-6F27-B776-E69F6CE8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2B4AE1-E3DC-5E87-3368-89BF9A758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171" y="1652848"/>
            <a:ext cx="3077761" cy="42728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F419607-3431-62F0-0CD9-6E0FCE67A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942" y="1663880"/>
            <a:ext cx="4448848" cy="4250783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3AB08A-CD0D-BFDE-C0D7-26DE604F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09941EA-CF0C-112A-2E7C-B6162A20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19DD0AF-FF3A-286C-EB6A-10240F48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2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BB9C-51B4-414A-83BF-62A9846F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00206"/>
            <a:ext cx="8847929" cy="1325563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Le modèle de l’activité de travail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F16FCB-C337-33AB-E6C8-59787A765B58}"/>
              </a:ext>
            </a:extLst>
          </p:cNvPr>
          <p:cNvGrpSpPr/>
          <p:nvPr/>
        </p:nvGrpSpPr>
        <p:grpSpPr>
          <a:xfrm>
            <a:off x="2685829" y="1519234"/>
            <a:ext cx="6820342" cy="4690524"/>
            <a:chOff x="2626078" y="1291176"/>
            <a:chExt cx="6820342" cy="4690524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4AEABD5E-C893-47E6-8E41-A498046B8016}"/>
                </a:ext>
              </a:extLst>
            </p:cNvPr>
            <p:cNvSpPr/>
            <p:nvPr/>
          </p:nvSpPr>
          <p:spPr>
            <a:xfrm>
              <a:off x="4695039" y="1291176"/>
              <a:ext cx="2524125" cy="85725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Commande ou demande</a:t>
              </a: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1AEF36E0-7DC0-4C74-BA0F-CAA0B80BE609}"/>
                </a:ext>
              </a:extLst>
            </p:cNvPr>
            <p:cNvSpPr/>
            <p:nvPr/>
          </p:nvSpPr>
          <p:spPr>
            <a:xfrm>
              <a:off x="2626078" y="2491670"/>
              <a:ext cx="2124075" cy="100965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Organisation</a:t>
              </a:r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5C642C02-506F-4BB1-989A-9A9E9018FEDF}"/>
                </a:ext>
              </a:extLst>
            </p:cNvPr>
            <p:cNvSpPr/>
            <p:nvPr/>
          </p:nvSpPr>
          <p:spPr>
            <a:xfrm>
              <a:off x="7322345" y="2489537"/>
              <a:ext cx="2124075" cy="10096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Individu</a:t>
              </a: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6C5FFBFD-76D5-44D3-AD36-8E3BD41672C9}"/>
                </a:ext>
              </a:extLst>
            </p:cNvPr>
            <p:cNvSpPr/>
            <p:nvPr/>
          </p:nvSpPr>
          <p:spPr>
            <a:xfrm>
              <a:off x="4695039" y="3846830"/>
              <a:ext cx="2494144" cy="857250"/>
            </a:xfrm>
            <a:prstGeom prst="ellipse">
              <a:avLst/>
            </a:prstGeom>
            <a:solidFill>
              <a:srgbClr val="0EA1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Activité de travail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8152148-DB45-4779-9E3D-CF092C1BE96C}"/>
                </a:ext>
              </a:extLst>
            </p:cNvPr>
            <p:cNvSpPr/>
            <p:nvPr/>
          </p:nvSpPr>
          <p:spPr>
            <a:xfrm>
              <a:off x="2781300" y="4972050"/>
              <a:ext cx="2052637" cy="100965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Sorties de la production ou de la prestation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C24034B1-8378-4CD2-BED4-F80B762C6A9C}"/>
                </a:ext>
              </a:extLst>
            </p:cNvPr>
            <p:cNvSpPr/>
            <p:nvPr/>
          </p:nvSpPr>
          <p:spPr>
            <a:xfrm>
              <a:off x="7358065" y="4952300"/>
              <a:ext cx="2052637" cy="10096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Impacts sur la santé</a:t>
              </a:r>
            </a:p>
          </p:txBody>
        </p:sp>
        <p:sp>
          <p:nvSpPr>
            <p:cNvPr id="11" name="Flèche : droite 10">
              <a:extLst>
                <a:ext uri="{FF2B5EF4-FFF2-40B4-BE49-F238E27FC236}">
                  <a16:creationId xmlns:a16="http://schemas.microsoft.com/office/drawing/2014/main" id="{8DB86035-A7D8-470F-98CD-FC246E77BE32}"/>
                </a:ext>
              </a:extLst>
            </p:cNvPr>
            <p:cNvSpPr/>
            <p:nvPr/>
          </p:nvSpPr>
          <p:spPr>
            <a:xfrm rot="8526220">
              <a:off x="4220776" y="2043441"/>
              <a:ext cx="583762" cy="252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9" name="Flèche : droite 10">
              <a:extLst>
                <a:ext uri="{FF2B5EF4-FFF2-40B4-BE49-F238E27FC236}">
                  <a16:creationId xmlns:a16="http://schemas.microsoft.com/office/drawing/2014/main" id="{2970AF5D-10D8-8EBF-7EA4-CF5C6E6A89DD}"/>
                </a:ext>
              </a:extLst>
            </p:cNvPr>
            <p:cNvSpPr/>
            <p:nvPr/>
          </p:nvSpPr>
          <p:spPr>
            <a:xfrm rot="8526220">
              <a:off x="4233123" y="4547427"/>
              <a:ext cx="583762" cy="252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18" name="Flèche : droite 10">
              <a:extLst>
                <a:ext uri="{FF2B5EF4-FFF2-40B4-BE49-F238E27FC236}">
                  <a16:creationId xmlns:a16="http://schemas.microsoft.com/office/drawing/2014/main" id="{5044BB6D-3B7E-0E21-ADA2-ECD281AF119D}"/>
                </a:ext>
              </a:extLst>
            </p:cNvPr>
            <p:cNvSpPr/>
            <p:nvPr/>
          </p:nvSpPr>
          <p:spPr>
            <a:xfrm rot="3007586">
              <a:off x="4286991" y="3715224"/>
              <a:ext cx="583762" cy="252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19" name="Flèche : droite 10">
              <a:extLst>
                <a:ext uri="{FF2B5EF4-FFF2-40B4-BE49-F238E27FC236}">
                  <a16:creationId xmlns:a16="http://schemas.microsoft.com/office/drawing/2014/main" id="{E0D1A840-30A0-1705-360E-D1D6444991A1}"/>
                </a:ext>
              </a:extLst>
            </p:cNvPr>
            <p:cNvSpPr/>
            <p:nvPr/>
          </p:nvSpPr>
          <p:spPr>
            <a:xfrm rot="3007586">
              <a:off x="7065027" y="2069500"/>
              <a:ext cx="583762" cy="252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20" name="Flèche : droite 10">
              <a:extLst>
                <a:ext uri="{FF2B5EF4-FFF2-40B4-BE49-F238E27FC236}">
                  <a16:creationId xmlns:a16="http://schemas.microsoft.com/office/drawing/2014/main" id="{CA6B9B91-B9F2-8AA3-2E25-B990FCFC1F12}"/>
                </a:ext>
              </a:extLst>
            </p:cNvPr>
            <p:cNvSpPr/>
            <p:nvPr/>
          </p:nvSpPr>
          <p:spPr>
            <a:xfrm rot="8526220">
              <a:off x="7037355" y="3693106"/>
              <a:ext cx="583762" cy="252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21" name="Flèche : droite 10">
              <a:extLst>
                <a:ext uri="{FF2B5EF4-FFF2-40B4-BE49-F238E27FC236}">
                  <a16:creationId xmlns:a16="http://schemas.microsoft.com/office/drawing/2014/main" id="{4286E027-50FE-E11B-59C5-936372836C29}"/>
                </a:ext>
              </a:extLst>
            </p:cNvPr>
            <p:cNvSpPr/>
            <p:nvPr/>
          </p:nvSpPr>
          <p:spPr>
            <a:xfrm rot="3007586">
              <a:off x="7061241" y="4547426"/>
              <a:ext cx="583762" cy="252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</p:grp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69AD7EA9-4503-3FF2-51F3-8702E0EE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6088DC14-6FC1-5F0F-7FA9-DEE8530E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9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Analyser les situations de travail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169A3DE-76C4-710F-95A6-6F7D6DB01074}"/>
              </a:ext>
            </a:extLst>
          </p:cNvPr>
          <p:cNvSpPr txBox="1">
            <a:spLocks/>
          </p:cNvSpPr>
          <p:nvPr/>
        </p:nvSpPr>
        <p:spPr>
          <a:xfrm>
            <a:off x="985599" y="1964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900" b="1" dirty="0">
                <a:solidFill>
                  <a:srgbClr val="0070C0"/>
                </a:solidFill>
              </a:rPr>
              <a:t>Notre hypothèse, jamais démentie, est que l’absentéisme se niche non pas dans les déviances comportementales, mais </a:t>
            </a:r>
            <a:r>
              <a:rPr lang="fr-FR" sz="1900" b="1" dirty="0">
                <a:solidFill>
                  <a:srgbClr val="FF0000"/>
                </a:solidFill>
              </a:rPr>
              <a:t>dans le creuset </a:t>
            </a:r>
            <a:r>
              <a:rPr lang="fr-FR" sz="1900" b="1" dirty="0">
                <a:solidFill>
                  <a:srgbClr val="0070C0"/>
                </a:solidFill>
              </a:rPr>
              <a:t>des situations de travail. </a:t>
            </a:r>
          </a:p>
          <a:p>
            <a:pPr>
              <a:lnSpc>
                <a:spcPct val="100000"/>
              </a:lnSpc>
            </a:pPr>
            <a:r>
              <a:rPr lang="fr-FR" sz="1900" b="1" dirty="0">
                <a:solidFill>
                  <a:srgbClr val="0070C0"/>
                </a:solidFill>
              </a:rPr>
              <a:t>Il faut donc analyser les situations de travail et créer les conditions d’un travail </a:t>
            </a:r>
            <a:r>
              <a:rPr lang="fr-FR" sz="1900" b="1" dirty="0">
                <a:solidFill>
                  <a:srgbClr val="FF0000"/>
                </a:solidFill>
              </a:rPr>
              <a:t>participatif. </a:t>
            </a:r>
          </a:p>
          <a:p>
            <a:pPr>
              <a:lnSpc>
                <a:spcPct val="100000"/>
              </a:lnSpc>
            </a:pPr>
            <a:r>
              <a:rPr lang="fr-FR" sz="1900" b="1" dirty="0">
                <a:solidFill>
                  <a:srgbClr val="0070C0"/>
                </a:solidFill>
              </a:rPr>
              <a:t>La prévention de l’absentéisme est d’abord une question de </a:t>
            </a:r>
            <a:r>
              <a:rPr lang="fr-FR" sz="1900" b="1" dirty="0">
                <a:solidFill>
                  <a:srgbClr val="FF0000"/>
                </a:solidFill>
              </a:rPr>
              <a:t>méthode</a:t>
            </a:r>
            <a:r>
              <a:rPr lang="fr-FR" sz="1900" b="1" dirty="0">
                <a:solidFill>
                  <a:srgbClr val="0070C0"/>
                </a:solidFill>
              </a:rPr>
              <a:t> : hypothèses sur les sources des différents types d’absentéisme (à partir de la segmentation), implication des acteurs en relation avec ces hypothèses, analyses historiques documentaires (ex: DUERP), observations de situations de travail et validation des analyses par les acteurs.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900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fr-FR" b="1" dirty="0">
              <a:solidFill>
                <a:srgbClr val="0070C0"/>
              </a:solidFill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fr-FR" sz="2800" b="1" dirty="0">
              <a:solidFill>
                <a:srgbClr val="0070C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2800" b="1" dirty="0">
              <a:solidFill>
                <a:srgbClr val="0070C0"/>
              </a:solidFill>
            </a:endParaRPr>
          </a:p>
          <a:p>
            <a:pPr lvl="2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D352EC-2F5E-BBA3-9D83-C801E218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99367E-4244-8B52-B29F-AB8DE45C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E0AF13-8FCC-5BF8-A93C-3307AD47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4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Impliquer tous les acteurs </a:t>
            </a:r>
            <a:endParaRPr lang="fr-FR" sz="1800" b="1" dirty="0">
              <a:solidFill>
                <a:srgbClr val="002060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20814DB-AB99-DA57-CBD6-67F3A084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99" y="1611076"/>
            <a:ext cx="10515600" cy="435133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Déployer l’intention sociale des dirigeants </a:t>
            </a:r>
          </a:p>
          <a:p>
            <a:r>
              <a:rPr lang="fr-FR" b="1" dirty="0">
                <a:solidFill>
                  <a:srgbClr val="0070C0"/>
                </a:solidFill>
              </a:rPr>
              <a:t>Stimuler le contrôle de gestion, pilotage des données</a:t>
            </a:r>
          </a:p>
          <a:p>
            <a:r>
              <a:rPr lang="fr-FR" b="1" dirty="0">
                <a:solidFill>
                  <a:srgbClr val="0070C0"/>
                </a:solidFill>
              </a:rPr>
              <a:t>Confier le rôle central à la RH, analyse des données, mobilisation de l’organisation, soutien aux manageurs, relations avec </a:t>
            </a:r>
            <a:r>
              <a:rPr lang="fr-FR" b="1">
                <a:solidFill>
                  <a:srgbClr val="0070C0"/>
                </a:solidFill>
              </a:rPr>
              <a:t>les absents…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Accompagner le management pour développer les espaces de discussion sur le travail</a:t>
            </a:r>
          </a:p>
          <a:p>
            <a:r>
              <a:rPr lang="fr-FR" b="1" dirty="0">
                <a:solidFill>
                  <a:srgbClr val="0070C0"/>
                </a:solidFill>
              </a:rPr>
              <a:t>Impliquer les préventeurs</a:t>
            </a:r>
          </a:p>
          <a:p>
            <a:r>
              <a:rPr lang="fr-FR" b="1" dirty="0">
                <a:solidFill>
                  <a:srgbClr val="0070C0"/>
                </a:solidFill>
              </a:rPr>
              <a:t>Associer les représentants du personnel</a:t>
            </a:r>
          </a:p>
          <a:p>
            <a:r>
              <a:rPr lang="fr-FR" b="1" dirty="0">
                <a:solidFill>
                  <a:srgbClr val="0070C0"/>
                </a:solidFill>
              </a:rPr>
              <a:t>Informer, communiquer auprès des agents ou salariés, les sensibiliser à la problématique</a:t>
            </a:r>
          </a:p>
          <a:p>
            <a:endParaRPr lang="fr-FR" dirty="0"/>
          </a:p>
          <a:p>
            <a:pPr lvl="2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FE54C7-5EA4-6F27-B776-E69F6CE8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E4E8F1-4B38-9774-7696-0C70F6F4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37DFA9-C8CD-B7ED-A165-31A5B2D3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Engager les acteurs </a:t>
            </a:r>
            <a:r>
              <a:rPr lang="fr-FR" sz="2000" b="1" dirty="0">
                <a:solidFill>
                  <a:srgbClr val="002060"/>
                </a:solidFill>
              </a:rPr>
              <a:t>(1/2)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20814DB-AB99-DA57-CBD6-67F3A084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973" y="2094233"/>
            <a:ext cx="10515600" cy="435133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prévention durable de l’absentéisme nécessite un engagement sur le moyen / long terme d’une chaîne d’acteurs (dirigeants, RH, manageurs, IRP…). Le but est de maintenir un haut niveau de maitrise lors du déploiement et de la pérennisation des actions.</a:t>
            </a: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Sans engagement et perspective durable, les projets échouent.</a:t>
            </a: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Cet engagement se construit et se nourrit en permanence. </a:t>
            </a: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De la méthode et l’usage outils sont indispensables pour atteindre le but</a:t>
            </a:r>
            <a:r>
              <a:rPr lang="fr-FR" b="1" dirty="0">
                <a:solidFill>
                  <a:srgbClr val="FF0000"/>
                </a:solidFill>
              </a:rPr>
              <a:t>. </a:t>
            </a:r>
          </a:p>
          <a:p>
            <a:pPr marL="457200" lvl="1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FE54C7-5EA4-6F27-B776-E69F6CE8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30093A-D313-FE3D-1E2F-1A7BF3B7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6A66C6F-5685-B84C-00A9-0153E87B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5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Engager les acteurs </a:t>
            </a:r>
            <a:r>
              <a:rPr lang="fr-FR" sz="2000" b="1" dirty="0">
                <a:solidFill>
                  <a:srgbClr val="002060"/>
                </a:solidFill>
              </a:rPr>
              <a:t>(2/2)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20814DB-AB99-DA57-CBD6-67F3A084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99" y="1611076"/>
            <a:ext cx="10515600" cy="435133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Convaincre l’employeur d’afficher une intention sociale avec des arguments autour du coût de l’absentéisme, de la motivation des salariés ou agents, de l’attractivité, de la QVCT…</a:t>
            </a:r>
          </a:p>
          <a:p>
            <a:r>
              <a:rPr lang="fr-FR" b="1" dirty="0">
                <a:solidFill>
                  <a:srgbClr val="0070C0"/>
                </a:solidFill>
              </a:rPr>
              <a:t>Allouer des ressources aux RH et les former</a:t>
            </a:r>
          </a:p>
          <a:p>
            <a:r>
              <a:rPr lang="fr-FR" b="1" dirty="0">
                <a:solidFill>
                  <a:srgbClr val="0070C0"/>
                </a:solidFill>
              </a:rPr>
              <a:t>Impliquer les préventeurs, leur rôle est de prendre en compte les maladies provoquées par le travail dépassant en cela les seules actions sur l’accident et la maladie professionnelle.</a:t>
            </a:r>
          </a:p>
          <a:p>
            <a:r>
              <a:rPr lang="fr-FR" b="1" dirty="0">
                <a:solidFill>
                  <a:srgbClr val="0070C0"/>
                </a:solidFill>
              </a:rPr>
              <a:t>Former et soutenir les manageurs notamment sur la relation santé et travail </a:t>
            </a:r>
          </a:p>
          <a:p>
            <a:r>
              <a:rPr lang="fr-FR" b="1" dirty="0">
                <a:solidFill>
                  <a:srgbClr val="0070C0"/>
                </a:solidFill>
              </a:rPr>
              <a:t>…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L’enjeu majeur de la prévention durable de l’absentéisme est la montée en connaissances et compétences des différents acteurs sur leurs prérogatives respectives.</a:t>
            </a:r>
          </a:p>
          <a:p>
            <a:pPr marL="457200" lvl="1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FE54C7-5EA4-6F27-B776-E69F6CE8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BA0560-3567-E4C1-EE5B-5C4CDE98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E371AA-9774-EDA1-4B25-22AFD5F4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5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7D375-2AE3-4ACA-BCA2-973EFC6F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75" y="608245"/>
            <a:ext cx="8911687" cy="1280890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Valoriser la relation entre travail et santé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D453B7-36B0-B2A6-FC95-7F6EEF00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266" y="2808128"/>
            <a:ext cx="8915400" cy="3777622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L’allongement de la vie professionnelle</a:t>
            </a:r>
          </a:p>
          <a:p>
            <a:r>
              <a:rPr lang="fr-FR" b="1" dirty="0">
                <a:solidFill>
                  <a:srgbClr val="0070C0"/>
                </a:solidFill>
              </a:rPr>
              <a:t>Les contraintes de plus en plus fortes</a:t>
            </a:r>
          </a:p>
          <a:p>
            <a:r>
              <a:rPr lang="fr-FR" b="1" dirty="0">
                <a:solidFill>
                  <a:srgbClr val="0070C0"/>
                </a:solidFill>
              </a:rPr>
              <a:t>La tendance à l’individualisation</a:t>
            </a:r>
          </a:p>
          <a:p>
            <a:r>
              <a:rPr lang="fr-FR" b="1" dirty="0">
                <a:solidFill>
                  <a:srgbClr val="0070C0"/>
                </a:solidFill>
              </a:rPr>
              <a:t>L’éloignement des centres de décision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Ont tendance à diminuer l’intensité de la motivation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Poser la question de cette relation entre travail et santé est un contrefeu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Par exemple quels liens sont maintenus entre l’organisation et la personne absente?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8FB919-7605-D32A-B89B-78547019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B5920-621B-304C-0A13-79C04F17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98BAA9-19A4-DA6D-8B21-8458AB68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17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A60D2B6-6868-FFE2-0D6A-891D82D313F9}"/>
              </a:ext>
            </a:extLst>
          </p:cNvPr>
          <p:cNvGrpSpPr/>
          <p:nvPr/>
        </p:nvGrpSpPr>
        <p:grpSpPr>
          <a:xfrm>
            <a:off x="6724918" y="1234120"/>
            <a:ext cx="4524595" cy="3148016"/>
            <a:chOff x="2626078" y="1291176"/>
            <a:chExt cx="6820342" cy="4690524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F689E1AD-ABD1-D9CA-BBA0-26EE6AC0C317}"/>
                </a:ext>
              </a:extLst>
            </p:cNvPr>
            <p:cNvSpPr/>
            <p:nvPr/>
          </p:nvSpPr>
          <p:spPr>
            <a:xfrm>
              <a:off x="4695039" y="1291176"/>
              <a:ext cx="2524125" cy="85725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0070C0"/>
                  </a:solidFill>
                </a:rPr>
                <a:t>Commande ou demande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AEA3FAC-52ED-DA3D-8D13-6207D011D1D5}"/>
                </a:ext>
              </a:extLst>
            </p:cNvPr>
            <p:cNvSpPr/>
            <p:nvPr/>
          </p:nvSpPr>
          <p:spPr>
            <a:xfrm>
              <a:off x="2626078" y="2491670"/>
              <a:ext cx="2124075" cy="100965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0070C0"/>
                  </a:solidFill>
                </a:rPr>
                <a:t>Organisation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66C67362-C699-86BA-6BAC-035348922707}"/>
                </a:ext>
              </a:extLst>
            </p:cNvPr>
            <p:cNvSpPr/>
            <p:nvPr/>
          </p:nvSpPr>
          <p:spPr>
            <a:xfrm>
              <a:off x="7322345" y="2489537"/>
              <a:ext cx="2124075" cy="10096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0070C0"/>
                  </a:solidFill>
                </a:rPr>
                <a:t>Individu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B5B7533-06B7-EAAC-8242-8CB497B3E13E}"/>
                </a:ext>
              </a:extLst>
            </p:cNvPr>
            <p:cNvSpPr/>
            <p:nvPr/>
          </p:nvSpPr>
          <p:spPr>
            <a:xfrm>
              <a:off x="4695039" y="3846830"/>
              <a:ext cx="2494144" cy="857250"/>
            </a:xfrm>
            <a:prstGeom prst="ellipse">
              <a:avLst/>
            </a:prstGeom>
            <a:solidFill>
              <a:srgbClr val="0EA1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Activité de travail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E7477AE8-32CF-AB95-C9B4-3B34F2E5E6AC}"/>
                </a:ext>
              </a:extLst>
            </p:cNvPr>
            <p:cNvSpPr/>
            <p:nvPr/>
          </p:nvSpPr>
          <p:spPr>
            <a:xfrm>
              <a:off x="2781300" y="4972050"/>
              <a:ext cx="2052637" cy="100965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0070C0"/>
                  </a:solidFill>
                </a:rPr>
                <a:t>Sorties de la production ou de la prestation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648EC18C-8895-7D81-285B-932FE28F1B70}"/>
                </a:ext>
              </a:extLst>
            </p:cNvPr>
            <p:cNvSpPr/>
            <p:nvPr/>
          </p:nvSpPr>
          <p:spPr>
            <a:xfrm>
              <a:off x="7358065" y="4952300"/>
              <a:ext cx="2052637" cy="10096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0070C0"/>
                  </a:solidFill>
                </a:rPr>
                <a:t>Impacts sur la santé</a:t>
              </a:r>
            </a:p>
          </p:txBody>
        </p:sp>
        <p:sp>
          <p:nvSpPr>
            <p:cNvPr id="14" name="Flèche : droite 13">
              <a:extLst>
                <a:ext uri="{FF2B5EF4-FFF2-40B4-BE49-F238E27FC236}">
                  <a16:creationId xmlns:a16="http://schemas.microsoft.com/office/drawing/2014/main" id="{941B797F-5349-66E7-575F-49CCBAC96888}"/>
                </a:ext>
              </a:extLst>
            </p:cNvPr>
            <p:cNvSpPr/>
            <p:nvPr/>
          </p:nvSpPr>
          <p:spPr>
            <a:xfrm rot="8526220">
              <a:off x="4220776" y="2043441"/>
              <a:ext cx="583762" cy="252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15" name="Flèche : droite 10">
              <a:extLst>
                <a:ext uri="{FF2B5EF4-FFF2-40B4-BE49-F238E27FC236}">
                  <a16:creationId xmlns:a16="http://schemas.microsoft.com/office/drawing/2014/main" id="{09C8A855-4A07-590B-2C46-D6F8B5023D2D}"/>
                </a:ext>
              </a:extLst>
            </p:cNvPr>
            <p:cNvSpPr/>
            <p:nvPr/>
          </p:nvSpPr>
          <p:spPr>
            <a:xfrm rot="8526220">
              <a:off x="4233123" y="4547427"/>
              <a:ext cx="583762" cy="252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16" name="Flèche : droite 10">
              <a:extLst>
                <a:ext uri="{FF2B5EF4-FFF2-40B4-BE49-F238E27FC236}">
                  <a16:creationId xmlns:a16="http://schemas.microsoft.com/office/drawing/2014/main" id="{6F8B59E0-35D3-75ED-9C3C-12C0B6F25652}"/>
                </a:ext>
              </a:extLst>
            </p:cNvPr>
            <p:cNvSpPr/>
            <p:nvPr/>
          </p:nvSpPr>
          <p:spPr>
            <a:xfrm rot="3007586">
              <a:off x="4286991" y="3715224"/>
              <a:ext cx="583762" cy="252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17" name="Flèche : droite 10">
              <a:extLst>
                <a:ext uri="{FF2B5EF4-FFF2-40B4-BE49-F238E27FC236}">
                  <a16:creationId xmlns:a16="http://schemas.microsoft.com/office/drawing/2014/main" id="{2E7877FC-158C-E1A7-C47D-343180F8B5EE}"/>
                </a:ext>
              </a:extLst>
            </p:cNvPr>
            <p:cNvSpPr/>
            <p:nvPr/>
          </p:nvSpPr>
          <p:spPr>
            <a:xfrm rot="3007586">
              <a:off x="7065027" y="2069500"/>
              <a:ext cx="583762" cy="252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18" name="Flèche : droite 10">
              <a:extLst>
                <a:ext uri="{FF2B5EF4-FFF2-40B4-BE49-F238E27FC236}">
                  <a16:creationId xmlns:a16="http://schemas.microsoft.com/office/drawing/2014/main" id="{AF08E5AD-BE3E-80F3-1AB6-13799402DDD0}"/>
                </a:ext>
              </a:extLst>
            </p:cNvPr>
            <p:cNvSpPr/>
            <p:nvPr/>
          </p:nvSpPr>
          <p:spPr>
            <a:xfrm rot="8526220">
              <a:off x="7037355" y="3693106"/>
              <a:ext cx="583762" cy="252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19" name="Flèche : droite 10">
              <a:extLst>
                <a:ext uri="{FF2B5EF4-FFF2-40B4-BE49-F238E27FC236}">
                  <a16:creationId xmlns:a16="http://schemas.microsoft.com/office/drawing/2014/main" id="{DF9F1869-B70D-7792-37FE-126A0CC879FC}"/>
                </a:ext>
              </a:extLst>
            </p:cNvPr>
            <p:cNvSpPr/>
            <p:nvPr/>
          </p:nvSpPr>
          <p:spPr>
            <a:xfrm rot="3007586">
              <a:off x="7061241" y="4547426"/>
              <a:ext cx="583762" cy="2521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92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Anticiper, accompagner, développer, nourrir…</a:t>
            </a:r>
            <a:endParaRPr lang="fr-FR" sz="1800" b="1" dirty="0">
              <a:solidFill>
                <a:srgbClr val="002060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20814DB-AB99-DA57-CBD6-67F3A084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813" y="2506662"/>
            <a:ext cx="10515600" cy="435133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L’usure professionnelle, un risque à bas bruit</a:t>
            </a:r>
          </a:p>
          <a:p>
            <a:r>
              <a:rPr lang="fr-FR" b="1" dirty="0">
                <a:solidFill>
                  <a:srgbClr val="0070C0"/>
                </a:solidFill>
              </a:rPr>
              <a:t>Le changement, un possible facteur masqué d’absentéisme</a:t>
            </a:r>
          </a:p>
          <a:p>
            <a:r>
              <a:rPr lang="fr-FR" b="1" dirty="0">
                <a:solidFill>
                  <a:srgbClr val="0070C0"/>
                </a:solidFill>
              </a:rPr>
              <a:t>Le sentiment d’injustice, un poison</a:t>
            </a:r>
          </a:p>
          <a:p>
            <a:r>
              <a:rPr lang="fr-FR" b="1" dirty="0">
                <a:solidFill>
                  <a:srgbClr val="0070C0"/>
                </a:solidFill>
              </a:rPr>
              <a:t>La reconnaissance une dimension sous estimée par les organisations</a:t>
            </a:r>
          </a:p>
          <a:p>
            <a:pPr marL="457200" lvl="1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FE54C7-5EA4-6F27-B776-E69F6CE8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D7F8B3F-6518-28D5-0FCB-95818B2F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4501A23-4765-2BF1-1C14-EB9904A7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9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La programmation pour une prévention durable de l’absentéisme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169A3DE-76C4-710F-95A6-6F7D6DB01074}"/>
              </a:ext>
            </a:extLst>
          </p:cNvPr>
          <p:cNvSpPr txBox="1">
            <a:spLocks/>
          </p:cNvSpPr>
          <p:nvPr/>
        </p:nvSpPr>
        <p:spPr>
          <a:xfrm>
            <a:off x="989012" y="26112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900" b="1" dirty="0">
                <a:solidFill>
                  <a:srgbClr val="0070C0"/>
                </a:solidFill>
              </a:rPr>
              <a:t>L’enjeu social et économique de l’absentéisme contraint les organisations à intégrer la question de la relation santé travail dans leur pilotage</a:t>
            </a:r>
          </a:p>
          <a:p>
            <a:pPr>
              <a:lnSpc>
                <a:spcPct val="100000"/>
              </a:lnSpc>
            </a:pPr>
            <a:r>
              <a:rPr lang="fr-FR" sz="1900" b="1" dirty="0">
                <a:solidFill>
                  <a:srgbClr val="0070C0"/>
                </a:solidFill>
              </a:rPr>
              <a:t>Il s’agit donc d’une décision politique et stratégique à prendre pour que la déclinaison s’infiltre dans tous les rouages de l’organisation , des transformations organisationnelles, des investissements conduits, des développements de compétences envisagés, des conceptions nouvelles d’outils etc…</a:t>
            </a:r>
          </a:p>
          <a:p>
            <a:pPr>
              <a:lnSpc>
                <a:spcPct val="100000"/>
              </a:lnSpc>
            </a:pPr>
            <a:r>
              <a:rPr lang="fr-FR" sz="1900" b="1" dirty="0">
                <a:solidFill>
                  <a:srgbClr val="0070C0"/>
                </a:solidFill>
              </a:rPr>
              <a:t>Cette programmation est l’enveloppe de tous les plans d’actions, de toutes les mesures, de toutes les sensibilisations possibles</a:t>
            </a:r>
            <a:r>
              <a:rPr lang="fr-FR" sz="1900" b="1" dirty="0">
                <a:solidFill>
                  <a:srgbClr val="FF0000"/>
                </a:solidFill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fr-FR" b="1" dirty="0">
              <a:solidFill>
                <a:srgbClr val="0070C0"/>
              </a:solidFill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fr-FR" sz="2800" b="1" dirty="0">
              <a:solidFill>
                <a:srgbClr val="0070C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2800" b="1" dirty="0">
              <a:solidFill>
                <a:srgbClr val="0070C0"/>
              </a:solidFill>
            </a:endParaRPr>
          </a:p>
          <a:p>
            <a:pPr lvl="2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D352EC-2F5E-BBA3-9D83-C801E218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CB2E64-EBFF-99ED-DC0D-7D1A0361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Prévenir durablement l'absentéisme-ADHYS 23/01/2024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636B20-03B6-71F0-6DC9-98F32EE3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5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E5ADA-EFB1-3458-F7EF-1AADB14D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Un mot sur l’appréhension de l’absentéisme :</a:t>
            </a: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</a:rPr>
              <a:t>les deux modèles en opposition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910E4B-075B-F86E-358C-C4C1A93F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240766-BDCA-4B14-157A-1C4022F1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35D59D-E43E-76F4-931E-2BA1D454C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55155" y="2491635"/>
            <a:ext cx="3878916" cy="248433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EED99EF-A0C1-03D9-1BE3-7A6FEA3849BD}"/>
              </a:ext>
            </a:extLst>
          </p:cNvPr>
          <p:cNvCxnSpPr>
            <a:cxnSpLocks/>
          </p:cNvCxnSpPr>
          <p:nvPr/>
        </p:nvCxnSpPr>
        <p:spPr>
          <a:xfrm>
            <a:off x="7162800" y="2052918"/>
            <a:ext cx="1703294" cy="3146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C9E1B79-DDC4-CD54-4679-9AD279297A18}"/>
              </a:ext>
            </a:extLst>
          </p:cNvPr>
          <p:cNvCxnSpPr>
            <a:cxnSpLocks/>
          </p:cNvCxnSpPr>
          <p:nvPr/>
        </p:nvCxnSpPr>
        <p:spPr>
          <a:xfrm flipV="1">
            <a:off x="7162800" y="2644588"/>
            <a:ext cx="1703294" cy="2025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F642A3B-0903-2099-D24E-F6466AAE6705}"/>
              </a:ext>
            </a:extLst>
          </p:cNvPr>
          <p:cNvSpPr txBox="1"/>
          <p:nvPr/>
        </p:nvSpPr>
        <p:spPr>
          <a:xfrm>
            <a:off x="8962518" y="2284021"/>
            <a:ext cx="248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Comportement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Jugement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Coercition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Individualisation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Fermeture sociale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210811E-C6E2-6442-4D47-81C5E82FA303}"/>
              </a:ext>
            </a:extLst>
          </p:cNvPr>
          <p:cNvCxnSpPr/>
          <p:nvPr/>
        </p:nvCxnSpPr>
        <p:spPr>
          <a:xfrm flipH="1" flipV="1">
            <a:off x="3227294" y="3836894"/>
            <a:ext cx="1725151" cy="546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CE40802-BA34-D999-3BA9-6CB7D346C66F}"/>
              </a:ext>
            </a:extLst>
          </p:cNvPr>
          <p:cNvCxnSpPr>
            <a:cxnSpLocks/>
          </p:cNvCxnSpPr>
          <p:nvPr/>
        </p:nvCxnSpPr>
        <p:spPr>
          <a:xfrm flipH="1">
            <a:off x="3227294" y="5393135"/>
            <a:ext cx="1725151" cy="651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7DEF580-5D87-C853-2E35-D40744C61237}"/>
              </a:ext>
            </a:extLst>
          </p:cNvPr>
          <p:cNvSpPr txBox="1"/>
          <p:nvPr/>
        </p:nvSpPr>
        <p:spPr>
          <a:xfrm>
            <a:off x="1506071" y="4002461"/>
            <a:ext cx="24561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Amélioration 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Collectif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Ouverture sociale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CAADB2A-44C0-3102-8260-871D72AE3CBC}"/>
              </a:ext>
            </a:extLst>
          </p:cNvPr>
          <p:cNvCxnSpPr/>
          <p:nvPr/>
        </p:nvCxnSpPr>
        <p:spPr>
          <a:xfrm>
            <a:off x="8346141" y="524435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0926B8E9-DF44-7884-1B95-65890F155951}"/>
              </a:ext>
            </a:extLst>
          </p:cNvPr>
          <p:cNvSpPr txBox="1"/>
          <p:nvPr/>
        </p:nvSpPr>
        <p:spPr>
          <a:xfrm>
            <a:off x="8658429" y="4417368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Focalisé plutôt</a:t>
            </a:r>
          </a:p>
          <a:p>
            <a:r>
              <a:rPr lang="fr-FR" b="1" dirty="0">
                <a:solidFill>
                  <a:srgbClr val="002060"/>
                </a:solidFill>
              </a:rPr>
              <a:t>sur l’absentéisme court</a:t>
            </a:r>
          </a:p>
          <a:p>
            <a:r>
              <a:rPr lang="fr-FR" b="1" dirty="0">
                <a:solidFill>
                  <a:srgbClr val="002060"/>
                </a:solidFill>
              </a:rPr>
              <a:t>sans questionnement </a:t>
            </a:r>
          </a:p>
          <a:p>
            <a:r>
              <a:rPr lang="fr-FR" b="1" dirty="0">
                <a:solidFill>
                  <a:srgbClr val="002060"/>
                </a:solidFill>
              </a:rPr>
              <a:t>(ou peu) sur l’organisation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09F6EDD-CA63-F71C-6BF1-2C25DADFD8BA}"/>
              </a:ext>
            </a:extLst>
          </p:cNvPr>
          <p:cNvSpPr txBox="1"/>
          <p:nvPr/>
        </p:nvSpPr>
        <p:spPr>
          <a:xfrm>
            <a:off x="1108364" y="2182041"/>
            <a:ext cx="3900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Focalisé plutôt</a:t>
            </a:r>
          </a:p>
          <a:p>
            <a:r>
              <a:rPr lang="fr-FR" b="1" dirty="0">
                <a:solidFill>
                  <a:srgbClr val="002060"/>
                </a:solidFill>
              </a:rPr>
              <a:t>sur l’absentéisme long et en</a:t>
            </a:r>
          </a:p>
          <a:p>
            <a:r>
              <a:rPr lang="fr-FR" b="1" dirty="0">
                <a:solidFill>
                  <a:srgbClr val="002060"/>
                </a:solidFill>
              </a:rPr>
              <a:t>questionnement de la</a:t>
            </a:r>
          </a:p>
          <a:p>
            <a:r>
              <a:rPr lang="fr-FR" b="1" dirty="0">
                <a:solidFill>
                  <a:srgbClr val="002060"/>
                </a:solidFill>
              </a:rPr>
              <a:t>la soutenabilité des organisations</a:t>
            </a:r>
          </a:p>
        </p:txBody>
      </p:sp>
      <p:sp>
        <p:nvSpPr>
          <p:cNvPr id="6" name="Flèche : haut 5">
            <a:extLst>
              <a:ext uri="{FF2B5EF4-FFF2-40B4-BE49-F238E27FC236}">
                <a16:creationId xmlns:a16="http://schemas.microsoft.com/office/drawing/2014/main" id="{C0612555-5789-0E45-47DE-E9D71403B02C}"/>
              </a:ext>
            </a:extLst>
          </p:cNvPr>
          <p:cNvSpPr/>
          <p:nvPr/>
        </p:nvSpPr>
        <p:spPr>
          <a:xfrm>
            <a:off x="2070847" y="3382370"/>
            <a:ext cx="331694" cy="620091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0532D034-8DB0-507E-E97B-C538DFBD005F}"/>
              </a:ext>
            </a:extLst>
          </p:cNvPr>
          <p:cNvSpPr/>
          <p:nvPr/>
        </p:nvSpPr>
        <p:spPr>
          <a:xfrm>
            <a:off x="9690847" y="3756212"/>
            <a:ext cx="220935" cy="7446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3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501" y="681260"/>
            <a:ext cx="8911687" cy="1280890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En conclusion : les trois leviers pour prévenir durablement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002060"/>
                </a:solidFill>
              </a:rPr>
              <a:t>l’absentéisme</a:t>
            </a:r>
            <a:endParaRPr lang="fr-FR" sz="1800" b="1" dirty="0">
              <a:solidFill>
                <a:srgbClr val="002060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20814DB-AB99-DA57-CBD6-67F3A084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446" y="2506662"/>
            <a:ext cx="8247529" cy="435133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Engager les acteurs dans la démarche</a:t>
            </a:r>
          </a:p>
          <a:p>
            <a:r>
              <a:rPr lang="fr-FR" b="1" dirty="0">
                <a:solidFill>
                  <a:srgbClr val="0070C0"/>
                </a:solidFill>
              </a:rPr>
              <a:t>Analyser les données</a:t>
            </a:r>
          </a:p>
          <a:p>
            <a:r>
              <a:rPr lang="fr-FR" b="1" dirty="0">
                <a:solidFill>
                  <a:srgbClr val="0070C0"/>
                </a:solidFill>
              </a:rPr>
              <a:t>Analyser les situations de travail</a:t>
            </a:r>
          </a:p>
          <a:p>
            <a:pPr marL="457200" lvl="1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FE54C7-5EA4-6F27-B776-E69F6CE8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430601-6275-DF4F-42F1-A498BC57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5683A6-404C-AB47-C571-82EF4270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20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D27387-1522-F69C-32A4-A6DF352201D7}"/>
              </a:ext>
            </a:extLst>
          </p:cNvPr>
          <p:cNvSpPr txBox="1"/>
          <p:nvPr/>
        </p:nvSpPr>
        <p:spPr>
          <a:xfrm>
            <a:off x="2182195" y="5070855"/>
            <a:ext cx="9123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Prévenir durablement l’absentéisme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68D89817-5204-4134-2F8D-B0C7A03C7FD3}"/>
              </a:ext>
            </a:extLst>
          </p:cNvPr>
          <p:cNvSpPr/>
          <p:nvPr/>
        </p:nvSpPr>
        <p:spPr>
          <a:xfrm>
            <a:off x="6096000" y="3967292"/>
            <a:ext cx="647700" cy="10619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26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6D694-1AE2-1147-9FD7-F59707DE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402" y="238374"/>
            <a:ext cx="4963617" cy="1280890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135F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Ressources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810E512-5F2A-9B7E-110D-3FDFB3A3A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695" y="1234558"/>
            <a:ext cx="3520300" cy="4981669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15D625-7F42-2F03-0766-4D60968DC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993" y="1129255"/>
            <a:ext cx="4936760" cy="18258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12D515-C918-054A-B264-B933178DB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605" y="2638773"/>
            <a:ext cx="4963616" cy="2935397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C948D7-9B0C-1FE5-9970-F33BFCB8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59CA26-3525-C9FB-487B-4EA90DA5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38BB9F-6A07-40F3-C881-09CA77B7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21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7BAB7C-AA76-CAA1-C85D-AF1944173158}"/>
              </a:ext>
            </a:extLst>
          </p:cNvPr>
          <p:cNvSpPr txBox="1"/>
          <p:nvPr/>
        </p:nvSpPr>
        <p:spPr>
          <a:xfrm>
            <a:off x="188259" y="6210935"/>
            <a:ext cx="6096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https://www.amazon.fr/dp/B0C79MVMCG/ref=zg_bsnr_489744_sccl_2/000-0000000-0000000?psc=1</a:t>
            </a:r>
            <a:endParaRPr lang="fr-FR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5F17E40-FF33-C3A5-89F3-712CA33A3E66}"/>
              </a:ext>
            </a:extLst>
          </p:cNvPr>
          <p:cNvSpPr txBox="1"/>
          <p:nvPr/>
        </p:nvSpPr>
        <p:spPr>
          <a:xfrm>
            <a:off x="6196068" y="566629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https://www.youtube.com/watch?v=LwHo-sOBf7k&amp;list=PLKo6UxAEqYKUHeYV0tzPiabsShYfM4lyw&amp;ab_channel=ObjectifQVT%2CleportaildesacteursdelaQVT</a:t>
            </a:r>
          </a:p>
        </p:txBody>
      </p:sp>
    </p:spTree>
    <p:extLst>
      <p:ext uri="{BB962C8B-B14F-4D97-AF65-F5344CB8AC3E}">
        <p14:creationId xmlns:p14="http://schemas.microsoft.com/office/powerpoint/2010/main" val="11860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6D694-1AE2-1147-9FD7-F59707DE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b="1" dirty="0">
                <a:solidFill>
                  <a:srgbClr val="135F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 questions / réponses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1B224C-654A-E27F-D825-FF28AEE9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04972B-5355-E144-92BB-D1997D32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0B6C45-9083-A50F-FF5C-11409AC1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3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6D694-1AE2-1147-9FD7-F59707DE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135F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de votre participation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5B215AD-D5B8-2A4D-A0DE-DA5A75A4D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D524B3CE-A429-A043-AE72-3A279AE116F0}"/>
              </a:ext>
            </a:extLst>
          </p:cNvPr>
          <p:cNvSpPr txBox="1">
            <a:spLocks/>
          </p:cNvSpPr>
          <p:nvPr/>
        </p:nvSpPr>
        <p:spPr>
          <a:xfrm>
            <a:off x="11494897" y="6308253"/>
            <a:ext cx="399600" cy="274637"/>
          </a:xfrm>
          <a:custGeom>
            <a:avLst/>
            <a:gdLst>
              <a:gd name="connsiteX0" fmla="*/ 0 w 399600"/>
              <a:gd name="connsiteY0" fmla="*/ 0 h 274637"/>
              <a:gd name="connsiteX1" fmla="*/ 399600 w 399600"/>
              <a:gd name="connsiteY1" fmla="*/ 0 h 274637"/>
              <a:gd name="connsiteX2" fmla="*/ 399600 w 399600"/>
              <a:gd name="connsiteY2" fmla="*/ 274637 h 274637"/>
              <a:gd name="connsiteX3" fmla="*/ 0 w 399600"/>
              <a:gd name="connsiteY3" fmla="*/ 274637 h 274637"/>
              <a:gd name="connsiteX4" fmla="*/ 0 w 399600"/>
              <a:gd name="connsiteY4" fmla="*/ 0 h 27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00" h="274637" fill="none" extrusionOk="0">
                <a:moveTo>
                  <a:pt x="0" y="0"/>
                </a:moveTo>
                <a:cubicBezTo>
                  <a:pt x="179745" y="13527"/>
                  <a:pt x="274520" y="-7211"/>
                  <a:pt x="399600" y="0"/>
                </a:cubicBezTo>
                <a:cubicBezTo>
                  <a:pt x="406481" y="123395"/>
                  <a:pt x="401484" y="193668"/>
                  <a:pt x="399600" y="274637"/>
                </a:cubicBezTo>
                <a:cubicBezTo>
                  <a:pt x="255545" y="266190"/>
                  <a:pt x="162541" y="276668"/>
                  <a:pt x="0" y="274637"/>
                </a:cubicBezTo>
                <a:cubicBezTo>
                  <a:pt x="2243" y="184182"/>
                  <a:pt x="-11315" y="77000"/>
                  <a:pt x="0" y="0"/>
                </a:cubicBezTo>
                <a:close/>
              </a:path>
              <a:path w="399600" h="274637" stroke="0" extrusionOk="0">
                <a:moveTo>
                  <a:pt x="0" y="0"/>
                </a:moveTo>
                <a:cubicBezTo>
                  <a:pt x="107117" y="9527"/>
                  <a:pt x="272193" y="3047"/>
                  <a:pt x="399600" y="0"/>
                </a:cubicBezTo>
                <a:cubicBezTo>
                  <a:pt x="392235" y="67777"/>
                  <a:pt x="387251" y="199411"/>
                  <a:pt x="399600" y="274637"/>
                </a:cubicBezTo>
                <a:cubicBezTo>
                  <a:pt x="288711" y="294496"/>
                  <a:pt x="179396" y="286977"/>
                  <a:pt x="0" y="274637"/>
                </a:cubicBezTo>
                <a:cubicBezTo>
                  <a:pt x="8658" y="144613"/>
                  <a:pt x="-6570" y="58985"/>
                  <a:pt x="0" y="0"/>
                </a:cubicBezTo>
                <a:close/>
              </a:path>
            </a:pathLst>
          </a:custGeom>
          <a:ln cmpd="sng">
            <a:noFill/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F5E9D1-A7A6-4183-9D13-3F3B5B7D4789}" type="slidenum">
              <a:rPr lang="en-US" altLang="fr-FR" smtClean="0">
                <a:solidFill>
                  <a:schemeClr val="bg1"/>
                </a:solidFill>
                <a:latin typeface="Proza Libre" panose="02000503060000020004" pitchFamily="2" charset="77"/>
              </a:rPr>
              <a:pPr/>
              <a:t>23</a:t>
            </a:fld>
            <a:endParaRPr lang="en-US" altLang="fr-FR" dirty="0">
              <a:solidFill>
                <a:schemeClr val="bg1"/>
              </a:solidFill>
              <a:latin typeface="Proza Libre" panose="02000503060000020004" pitchFamily="2" charset="77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9E3D8AB-1908-2A17-7BA6-8B54CA9FB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3918" cy="435133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  <a:hlinkClick r:id="rId3"/>
              </a:rPr>
              <a:t>bernon@havasu.fr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pertinant@havasu.fr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  <a:hlinkClick r:id="rId4"/>
              </a:rPr>
              <a:t>www.havasu.fr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  <a:hlinkClick r:id="rId5"/>
              </a:rPr>
              <a:t>www.objectifqvt.fr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Chaine YouTube Objectif QVT : </a:t>
            </a:r>
            <a:r>
              <a:rPr lang="fr-FR" b="1" dirty="0">
                <a:hlinkClick r:id="rId6"/>
              </a:rPr>
              <a:t>youtube.com/@oqvt</a:t>
            </a:r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EE4128-0BA8-0740-F46F-70D176228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0159" y="1783491"/>
            <a:ext cx="444500" cy="4508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728916C-7BCC-7AC3-256D-D065C23E4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0159" y="2276475"/>
            <a:ext cx="444500" cy="450850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5C5BA2-A7BF-09D3-FFDF-D3332D4A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202755C-5A17-357D-9832-705A880A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3927E33-13F8-462C-54E3-AC676B1A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23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C2D897-3439-6DCB-D849-B8401166ECD7}"/>
              </a:ext>
            </a:extLst>
          </p:cNvPr>
          <p:cNvSpPr txBox="1"/>
          <p:nvPr/>
        </p:nvSpPr>
        <p:spPr>
          <a:xfrm>
            <a:off x="5644002" y="2545574"/>
            <a:ext cx="6183488" cy="3260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 </a:t>
            </a:r>
            <a:r>
              <a:rPr lang="fr-FR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le métier qui donne de l’autorité dans l’activité,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c’est aussi par l’activité que l’on acquiert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l’autorité dans le métier » </a:t>
            </a: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François </a:t>
            </a:r>
            <a:r>
              <a:rPr lang="fr-FR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Hubault</a:t>
            </a: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Autorité du travail et pouvoir d’agir de l’ergonome ».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F. </a:t>
            </a:r>
            <a:r>
              <a:rPr lang="fr-FR" sz="1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Hubault</a:t>
            </a: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</a:t>
            </a: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Pouvoir d’agir et autorité dans le travail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(pp103-110), </a:t>
            </a:r>
            <a:r>
              <a:rPr lang="fr-FR" sz="1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Octares</a:t>
            </a: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Toulouse, 2010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72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Prévenir durablement l’absentéisme</a:t>
            </a:r>
            <a:endParaRPr lang="fr-FR" sz="1800" b="1" dirty="0">
              <a:solidFill>
                <a:srgbClr val="002060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20814DB-AB99-DA57-CBD6-67F3A084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99" y="1611076"/>
            <a:ext cx="10515600" cy="435133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Estimer les coûts</a:t>
            </a:r>
          </a:p>
          <a:p>
            <a:r>
              <a:rPr lang="fr-FR" b="1" dirty="0">
                <a:solidFill>
                  <a:srgbClr val="0070C0"/>
                </a:solidFill>
              </a:rPr>
              <a:t>Débusquer et déconstruire les idées reçues </a:t>
            </a:r>
          </a:p>
          <a:p>
            <a:r>
              <a:rPr lang="fr-FR" b="1" dirty="0">
                <a:solidFill>
                  <a:srgbClr val="0070C0"/>
                </a:solidFill>
              </a:rPr>
              <a:t>Professionnaliser la valorisation des données</a:t>
            </a:r>
          </a:p>
          <a:p>
            <a:r>
              <a:rPr lang="fr-FR" b="1" dirty="0">
                <a:solidFill>
                  <a:srgbClr val="0070C0"/>
                </a:solidFill>
              </a:rPr>
              <a:t>Rendre visible le travail réel</a:t>
            </a:r>
          </a:p>
          <a:p>
            <a:r>
              <a:rPr lang="fr-FR" b="1" dirty="0">
                <a:solidFill>
                  <a:srgbClr val="0070C0"/>
                </a:solidFill>
              </a:rPr>
              <a:t>Impliquer tous les acteurs </a:t>
            </a:r>
          </a:p>
          <a:p>
            <a:pPr algn="l"/>
            <a:r>
              <a:rPr lang="fr-FR" b="1" dirty="0">
                <a:solidFill>
                  <a:srgbClr val="0070C0"/>
                </a:solidFill>
              </a:rPr>
              <a:t>Valoriser la relation entre travail et santé</a:t>
            </a:r>
          </a:p>
          <a:p>
            <a:pPr algn="l"/>
            <a:r>
              <a:rPr lang="fr-FR" b="1" dirty="0">
                <a:solidFill>
                  <a:srgbClr val="0070C0"/>
                </a:solidFill>
              </a:rPr>
              <a:t>Anticiper l’usure professionnelle, accompagner les changements organisationnels et développer la justice organisationnelle, nourrir la reconnaissance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76013A-9F55-4B14-D3EB-8570617BF738}"/>
              </a:ext>
            </a:extLst>
          </p:cNvPr>
          <p:cNvSpPr txBox="1">
            <a:spLocks/>
          </p:cNvSpPr>
          <p:nvPr/>
        </p:nvSpPr>
        <p:spPr>
          <a:xfrm>
            <a:off x="11529573" y="6308253"/>
            <a:ext cx="330248" cy="274637"/>
          </a:xfrm>
          <a:custGeom>
            <a:avLst/>
            <a:gdLst>
              <a:gd name="connsiteX0" fmla="*/ 0 w 330248"/>
              <a:gd name="connsiteY0" fmla="*/ 0 h 274637"/>
              <a:gd name="connsiteX1" fmla="*/ 330248 w 330248"/>
              <a:gd name="connsiteY1" fmla="*/ 0 h 274637"/>
              <a:gd name="connsiteX2" fmla="*/ 330248 w 330248"/>
              <a:gd name="connsiteY2" fmla="*/ 274637 h 274637"/>
              <a:gd name="connsiteX3" fmla="*/ 0 w 330248"/>
              <a:gd name="connsiteY3" fmla="*/ 274637 h 274637"/>
              <a:gd name="connsiteX4" fmla="*/ 0 w 330248"/>
              <a:gd name="connsiteY4" fmla="*/ 0 h 27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48" h="274637" fill="none" extrusionOk="0">
                <a:moveTo>
                  <a:pt x="0" y="0"/>
                </a:moveTo>
                <a:cubicBezTo>
                  <a:pt x="138995" y="-13957"/>
                  <a:pt x="252903" y="5597"/>
                  <a:pt x="330248" y="0"/>
                </a:cubicBezTo>
                <a:cubicBezTo>
                  <a:pt x="337129" y="123395"/>
                  <a:pt x="332132" y="193668"/>
                  <a:pt x="330248" y="274637"/>
                </a:cubicBezTo>
                <a:cubicBezTo>
                  <a:pt x="260192" y="286697"/>
                  <a:pt x="128915" y="258515"/>
                  <a:pt x="0" y="274637"/>
                </a:cubicBezTo>
                <a:cubicBezTo>
                  <a:pt x="2243" y="184182"/>
                  <a:pt x="-11315" y="77000"/>
                  <a:pt x="0" y="0"/>
                </a:cubicBezTo>
                <a:close/>
              </a:path>
              <a:path w="330248" h="274637" stroke="0" extrusionOk="0">
                <a:moveTo>
                  <a:pt x="0" y="0"/>
                </a:moveTo>
                <a:cubicBezTo>
                  <a:pt x="158182" y="2131"/>
                  <a:pt x="213552" y="5320"/>
                  <a:pt x="330248" y="0"/>
                </a:cubicBezTo>
                <a:cubicBezTo>
                  <a:pt x="322883" y="67777"/>
                  <a:pt x="317899" y="199411"/>
                  <a:pt x="330248" y="274637"/>
                </a:cubicBezTo>
                <a:cubicBezTo>
                  <a:pt x="228229" y="262254"/>
                  <a:pt x="76379" y="265769"/>
                  <a:pt x="0" y="274637"/>
                </a:cubicBezTo>
                <a:cubicBezTo>
                  <a:pt x="8658" y="144613"/>
                  <a:pt x="-6570" y="58985"/>
                  <a:pt x="0" y="0"/>
                </a:cubicBezTo>
                <a:close/>
              </a:path>
            </a:pathLst>
          </a:custGeom>
          <a:ln cmpd="sng">
            <a:noFill/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F5E9D1-A7A6-4183-9D13-3F3B5B7D4789}" type="slidenum">
              <a:rPr lang="en-US" altLang="fr-FR" sz="1400" b="1" smtClean="0">
                <a:solidFill>
                  <a:srgbClr val="00B050"/>
                </a:solidFill>
                <a:latin typeface="Proza Libre" panose="02000503060000020004" pitchFamily="2" charset="77"/>
              </a:rPr>
              <a:pPr/>
              <a:t>3</a:t>
            </a:fld>
            <a:endParaRPr lang="en-US" altLang="fr-FR" sz="1400" b="1" dirty="0">
              <a:solidFill>
                <a:srgbClr val="00B050"/>
              </a:solidFill>
              <a:latin typeface="Proza Libre" panose="02000503060000020004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FE54C7-5EA4-6F27-B776-E69F6CE8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AC029A-5AAA-44C3-7A00-DEAD0F65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3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4C743E5E-0ABE-03F0-C04B-C99D0A34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</p:spTree>
    <p:extLst>
      <p:ext uri="{BB962C8B-B14F-4D97-AF65-F5344CB8AC3E}">
        <p14:creationId xmlns:p14="http://schemas.microsoft.com/office/powerpoint/2010/main" val="39873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D12D9-8E9C-43A7-A3D9-0FEF75D0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Les coûts de l’absentéisme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C148B9-A82A-1853-1E43-8CA1AF1F9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Impossible à déterminer avec exactitude, énormément de variables directes ou indirectes entrent en ligne de compte lors de chaque arrêt qui favorisent d’en masquer l’impact économique au sein d’une organisation</a:t>
            </a:r>
          </a:p>
          <a:p>
            <a:r>
              <a:rPr lang="fr-FR" b="1" dirty="0">
                <a:solidFill>
                  <a:srgbClr val="0070C0"/>
                </a:solidFill>
              </a:rPr>
              <a:t>Possible cependant d’en faire une évaluation d’un ordre de grandeur</a:t>
            </a:r>
          </a:p>
          <a:p>
            <a:r>
              <a:rPr lang="fr-FR" b="1" dirty="0">
                <a:solidFill>
                  <a:srgbClr val="0070C0"/>
                </a:solidFill>
              </a:rPr>
              <a:t>Car les coûts directs sont plus accessibles (salaires, journées de production perdues, dépenses passives) et les coûts indirects peuvent être appréciés</a:t>
            </a:r>
          </a:p>
          <a:p>
            <a:r>
              <a:rPr lang="fr-FR" b="1" dirty="0">
                <a:solidFill>
                  <a:srgbClr val="0070C0"/>
                </a:solidFill>
              </a:rPr>
              <a:t>En référence la Cour des Comptes propose : 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un point d’absentéisme = un point de la masse salariale chargée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Exemple un Taux d’Absentéisme (TA) de 10% (courant dans la fonction publique) pour une masse salariale d’un service de 10 000 000 euros (environ 300 agents) représente un coût de 1 000 000€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D6DF06-F533-073E-CE31-F325A707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5B00B5-93D3-6AE8-7F50-3BF49100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2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D’abord déconstruire les idées reçues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169A3DE-76C4-710F-95A6-6F7D6DB01074}"/>
              </a:ext>
            </a:extLst>
          </p:cNvPr>
          <p:cNvSpPr txBox="1">
            <a:spLocks/>
          </p:cNvSpPr>
          <p:nvPr/>
        </p:nvSpPr>
        <p:spPr>
          <a:xfrm>
            <a:off x="985599" y="16110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900" b="1" dirty="0">
                <a:solidFill>
                  <a:srgbClr val="0070C0"/>
                </a:solidFill>
              </a:rPr>
              <a:t>  « Avec le RSU / Bilan social on dispose déjà d’indicateurs absentéisme, inutile d’en produire plus »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900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900" b="1" dirty="0">
                <a:solidFill>
                  <a:srgbClr val="0070C0"/>
                </a:solidFill>
              </a:rPr>
              <a:t> « L’absentéisme, c’est aux RH de gérer »</a:t>
            </a: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fr-FR" sz="1900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900" b="1" dirty="0">
                <a:solidFill>
                  <a:srgbClr val="0070C0"/>
                </a:solidFill>
              </a:rPr>
              <a:t> « Les femmes sont plus absentes que les hommes »</a:t>
            </a: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fr-FR" sz="1900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900" b="1" dirty="0">
                <a:solidFill>
                  <a:srgbClr val="0070C0"/>
                </a:solidFill>
              </a:rPr>
              <a:t> « L’absentéisme, ce sont surtout des médecins qui distribuent des arrêts à la demande »</a:t>
            </a: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fr-FR" sz="1900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900" b="1" dirty="0">
                <a:solidFill>
                  <a:srgbClr val="0070C0"/>
                </a:solidFill>
              </a:rPr>
              <a:t> « L’absentéisme est la conséquence de comportements abusifs »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900" b="1" dirty="0">
                <a:solidFill>
                  <a:srgbClr val="0070C0"/>
                </a:solidFill>
              </a:rPr>
              <a:t>…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1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07000"/>
              </a:lnSpc>
              <a:spcBef>
                <a:spcPts val="200"/>
              </a:spcBef>
              <a:buNone/>
            </a:pPr>
            <a:r>
              <a:rPr lang="fr-FR" sz="1800" b="1" i="1" dirty="0">
                <a:solidFill>
                  <a:srgbClr val="002060"/>
                </a:solidFill>
              </a:rPr>
              <a:t>«  Les idées reçues engendrent des actions toutes faites » </a:t>
            </a:r>
            <a:endParaRPr lang="fr-FR" sz="1800" b="1" dirty="0">
              <a:solidFill>
                <a:srgbClr val="00206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fr-FR" b="1" dirty="0">
              <a:solidFill>
                <a:srgbClr val="0070C0"/>
              </a:solidFill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fr-FR" sz="2800" b="1" dirty="0">
              <a:solidFill>
                <a:srgbClr val="0070C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2800" b="1" dirty="0">
              <a:solidFill>
                <a:srgbClr val="0070C0"/>
              </a:solidFill>
            </a:endParaRPr>
          </a:p>
          <a:p>
            <a:pPr lvl="2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D352EC-2F5E-BBA3-9D83-C801E218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17E7B4F-76B6-7201-285F-BE706D3F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665CC4-21A1-FD39-370B-107E3D66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1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Professionnaliser la valorisation des données </a:t>
            </a:r>
            <a:r>
              <a:rPr lang="fr-FR" sz="2000" b="1" dirty="0">
                <a:solidFill>
                  <a:srgbClr val="002060"/>
                </a:solidFill>
              </a:rPr>
              <a:t>(1/3)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20814DB-AB99-DA57-CBD6-67F3A084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490" y="2082816"/>
            <a:ext cx="10824148" cy="435133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Il faut des ressources, des compétences et des outils pour produire des indicateurs absentéisme utiles à l’analyse</a:t>
            </a:r>
          </a:p>
          <a:p>
            <a:r>
              <a:rPr lang="fr-FR" b="1" dirty="0">
                <a:solidFill>
                  <a:srgbClr val="0070C0"/>
                </a:solidFill>
              </a:rPr>
              <a:t>Il faut avant tout se poser des questions qui sortent du pilotage. Par exemple  :</a:t>
            </a:r>
          </a:p>
          <a:p>
            <a:pPr lvl="1">
              <a:buFont typeface="Wingdings" pitchFamily="2" charset="2"/>
              <a:buChar char="§"/>
            </a:pPr>
            <a:r>
              <a:rPr lang="fr-FR" b="1" dirty="0">
                <a:solidFill>
                  <a:srgbClr val="0070C0"/>
                </a:solidFill>
              </a:rPr>
              <a:t>Quel est le lien entre absence et vacance de postes ? </a:t>
            </a:r>
          </a:p>
          <a:p>
            <a:pPr lvl="1">
              <a:buFont typeface="Wingdings" pitchFamily="2" charset="2"/>
              <a:buChar char="§"/>
            </a:pPr>
            <a:r>
              <a:rPr lang="fr-FR" b="1" dirty="0">
                <a:solidFill>
                  <a:srgbClr val="0070C0"/>
                </a:solidFill>
              </a:rPr>
              <a:t>Quel est le lien entre l’absentéisme de mes éboueurs et la climatologie ? </a:t>
            </a:r>
          </a:p>
          <a:p>
            <a:pPr lvl="1">
              <a:buFont typeface="Wingdings" pitchFamily="2" charset="2"/>
              <a:buChar char="§"/>
            </a:pPr>
            <a:r>
              <a:rPr lang="fr-FR" b="1" dirty="0">
                <a:solidFill>
                  <a:srgbClr val="0070C0"/>
                </a:solidFill>
              </a:rPr>
              <a:t>Quel est le niveau d’absentéisme « interrogatif » ? </a:t>
            </a:r>
          </a:p>
          <a:p>
            <a:pPr lvl="1">
              <a:buFont typeface="Wingdings" pitchFamily="2" charset="2"/>
              <a:buChar char="§"/>
            </a:pPr>
            <a:r>
              <a:rPr lang="fr-FR" b="1" dirty="0">
                <a:solidFill>
                  <a:srgbClr val="0070C0"/>
                </a:solidFill>
              </a:rPr>
              <a:t>Quels parcours conduisent à l’entrée en absence longue ?</a:t>
            </a:r>
          </a:p>
          <a:p>
            <a:pPr lvl="1">
              <a:buFont typeface="Wingdings" pitchFamily="2" charset="2"/>
              <a:buChar char="§"/>
            </a:pPr>
            <a:r>
              <a:rPr lang="fr-FR" b="1" dirty="0">
                <a:solidFill>
                  <a:srgbClr val="0070C0"/>
                </a:solidFill>
              </a:rPr>
              <a:t>Quelles sont les caractéristiques socio-démographiques des populations absentes ?</a:t>
            </a:r>
          </a:p>
          <a:p>
            <a:pPr lvl="1">
              <a:buFont typeface="Wingdings" pitchFamily="2" charset="2"/>
              <a:buChar char="§"/>
            </a:pPr>
            <a:r>
              <a:rPr lang="fr-FR" b="1" dirty="0">
                <a:solidFill>
                  <a:srgbClr val="0070C0"/>
                </a:solidFill>
              </a:rPr>
              <a:t>Quelles sont les caractéristiques socio-démographiques des jamais ou peu absents ?</a:t>
            </a:r>
          </a:p>
          <a:p>
            <a:pPr lvl="1">
              <a:buFont typeface="Wingdings" pitchFamily="2" charset="2"/>
              <a:buChar char="§"/>
            </a:pPr>
            <a:r>
              <a:rPr lang="fr-FR" b="1" dirty="0">
                <a:solidFill>
                  <a:srgbClr val="0070C0"/>
                </a:solidFill>
              </a:rPr>
              <a:t>…</a:t>
            </a:r>
          </a:p>
          <a:p>
            <a:pPr lvl="1"/>
            <a:endParaRPr lang="fr-FR" b="1" dirty="0">
              <a:solidFill>
                <a:srgbClr val="0070C0"/>
              </a:solidFill>
            </a:endParaRPr>
          </a:p>
          <a:p>
            <a:pPr lvl="1"/>
            <a:endParaRPr lang="fr-F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FE54C7-5EA4-6F27-B776-E69F6CE8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81F1FD-B92F-1ED6-AD8E-4A55273C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B388886-78E5-167F-FC83-1A65EC34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4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Professionnaliser la valorisation des données </a:t>
            </a:r>
            <a:r>
              <a:rPr lang="fr-FR" sz="2000" b="1" dirty="0">
                <a:solidFill>
                  <a:srgbClr val="002060"/>
                </a:solidFill>
              </a:rPr>
              <a:t>(2/3)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20814DB-AB99-DA57-CBD6-67F3A084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20" y="2134084"/>
            <a:ext cx="55520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Comprendre les caractéristiques du sujet. L’absentéisme :</a:t>
            </a:r>
          </a:p>
          <a:p>
            <a:r>
              <a:rPr lang="fr-FR" b="1" dirty="0">
                <a:solidFill>
                  <a:srgbClr val="0070C0"/>
                </a:solidFill>
              </a:rPr>
              <a:t>est multifactoriel (&gt;100 déterminants)</a:t>
            </a:r>
          </a:p>
          <a:p>
            <a:r>
              <a:rPr lang="fr-FR" b="1" dirty="0">
                <a:solidFill>
                  <a:srgbClr val="0070C0"/>
                </a:solidFill>
              </a:rPr>
              <a:t>évolue</a:t>
            </a:r>
          </a:p>
          <a:p>
            <a:r>
              <a:rPr lang="fr-FR" b="1" dirty="0">
                <a:solidFill>
                  <a:srgbClr val="0070C0"/>
                </a:solidFill>
              </a:rPr>
              <a:t>mute</a:t>
            </a:r>
          </a:p>
          <a:p>
            <a:r>
              <a:rPr lang="fr-FR" b="1" dirty="0">
                <a:solidFill>
                  <a:srgbClr val="0070C0"/>
                </a:solidFill>
              </a:rPr>
              <a:t>répond à une logique systémique</a:t>
            </a:r>
            <a:endParaRPr lang="fr-FR" b="1" dirty="0">
              <a:solidFill>
                <a:srgbClr val="F19100"/>
              </a:solidFill>
            </a:endParaRPr>
          </a:p>
          <a:p>
            <a:pPr marL="457200" lvl="1" indent="0">
              <a:buNone/>
            </a:pPr>
            <a:endParaRPr lang="fr-FR" b="1" dirty="0"/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FE54C7-5EA4-6F27-B776-E69F6CE8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pic>
        <p:nvPicPr>
          <p:cNvPr id="8" name="Image 7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A4224E0A-4629-F904-1F09-8DEB1BC8E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447" y="1253331"/>
            <a:ext cx="4776363" cy="43513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7ED745B-5E4B-E959-ECC0-5B2BC971CD5A}"/>
              </a:ext>
            </a:extLst>
          </p:cNvPr>
          <p:cNvSpPr txBox="1"/>
          <p:nvPr/>
        </p:nvSpPr>
        <p:spPr>
          <a:xfrm>
            <a:off x="8541572" y="5808525"/>
            <a:ext cx="3792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Source : ADRH-GCT &amp; HAVASU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B371C23-4C34-96B4-7B1B-869CCB39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18D3625-03D3-8E2A-3F15-B6B6CC9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6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L’importance de la segmentation (cas de la saisonnalité)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5E1327-01B4-F108-49B2-A7BB3271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762500" cy="38608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BCFA66A-F126-6227-9858-504C2D060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03B8FDB-EA41-A484-E4C1-653630AF1369}"/>
              </a:ext>
            </a:extLst>
          </p:cNvPr>
          <p:cNvSpPr txBox="1"/>
          <p:nvPr/>
        </p:nvSpPr>
        <p:spPr>
          <a:xfrm>
            <a:off x="1311579" y="5546373"/>
            <a:ext cx="916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Il n’y a jamais un, mais </a:t>
            </a:r>
            <a:r>
              <a:rPr lang="fr-FR" sz="2800" b="1" dirty="0">
                <a:solidFill>
                  <a:srgbClr val="0070C0"/>
                </a:solidFill>
              </a:rPr>
              <a:t>DES </a:t>
            </a:r>
            <a:r>
              <a:rPr lang="fr-FR" b="1" dirty="0" err="1">
                <a:solidFill>
                  <a:srgbClr val="0070C0"/>
                </a:solidFill>
              </a:rPr>
              <a:t>absentéisme</a:t>
            </a:r>
            <a:r>
              <a:rPr lang="fr-FR" sz="2800" b="1" dirty="0" err="1">
                <a:solidFill>
                  <a:srgbClr val="0070C0"/>
                </a:solidFill>
              </a:rPr>
              <a:t>S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au sein d’une même organisation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1E092C9-ECD3-52D6-086D-F6BB9426900A}"/>
              </a:ext>
            </a:extLst>
          </p:cNvPr>
          <p:cNvCxnSpPr>
            <a:cxnSpLocks/>
          </p:cNvCxnSpPr>
          <p:nvPr/>
        </p:nvCxnSpPr>
        <p:spPr>
          <a:xfrm flipH="1">
            <a:off x="2230461" y="3571512"/>
            <a:ext cx="482759" cy="428725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5D354BD-6E7F-16C3-28D0-3FECE399B86A}"/>
              </a:ext>
            </a:extLst>
          </p:cNvPr>
          <p:cNvCxnSpPr>
            <a:cxnSpLocks/>
          </p:cNvCxnSpPr>
          <p:nvPr/>
        </p:nvCxnSpPr>
        <p:spPr>
          <a:xfrm flipV="1">
            <a:off x="4139494" y="2816132"/>
            <a:ext cx="655146" cy="293485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82D565E-CDB3-4561-8D12-D6DDC503BDD8}"/>
              </a:ext>
            </a:extLst>
          </p:cNvPr>
          <p:cNvGrpSpPr/>
          <p:nvPr/>
        </p:nvGrpSpPr>
        <p:grpSpPr>
          <a:xfrm>
            <a:off x="6215921" y="1690688"/>
            <a:ext cx="4762500" cy="3860800"/>
            <a:chOff x="6215921" y="1690688"/>
            <a:chExt cx="4762500" cy="386080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0A394E7-300F-262E-7B9B-BF03986A5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921" y="1690688"/>
              <a:ext cx="4762500" cy="3860800"/>
            </a:xfrm>
            <a:prstGeom prst="rect">
              <a:avLst/>
            </a:prstGeom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BC960722-0342-2CBA-0398-B90977C1F0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0426" y="2473919"/>
              <a:ext cx="704538" cy="125620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ED5B5749-4FD2-89E7-55ED-544F37E509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0052" y="3109617"/>
              <a:ext cx="448086" cy="461895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C79FE6F1-B21C-EEF1-FEE7-EA39004C7F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36992" y="3109617"/>
              <a:ext cx="224547" cy="534938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9AF0577A-E633-3373-7684-95BF74D727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21185" y="3509549"/>
              <a:ext cx="482759" cy="428725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8BF23295-A37D-D70E-8820-F55F91D8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Prévenir durablement l'absentéisme-ADHYS 23/01/2024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4168490-5BDA-7A7D-3335-646C51E5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8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4ED3A9-CDAB-2D72-6BDC-6C27F1F01747}"/>
              </a:ext>
            </a:extLst>
          </p:cNvPr>
          <p:cNvSpPr txBox="1"/>
          <p:nvPr/>
        </p:nvSpPr>
        <p:spPr>
          <a:xfrm>
            <a:off x="2816347" y="3601158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Jardiniers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A20E21A-9385-ECB8-451E-2A8EBDF45FE1}"/>
              </a:ext>
            </a:extLst>
          </p:cNvPr>
          <p:cNvSpPr txBox="1"/>
          <p:nvPr/>
        </p:nvSpPr>
        <p:spPr>
          <a:xfrm>
            <a:off x="8306386" y="2962874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ATSEM</a:t>
            </a:r>
          </a:p>
        </p:txBody>
      </p:sp>
    </p:spTree>
    <p:extLst>
      <p:ext uri="{BB962C8B-B14F-4D97-AF65-F5344CB8AC3E}">
        <p14:creationId xmlns:p14="http://schemas.microsoft.com/office/powerpoint/2010/main" val="4445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545CF-9C62-D952-620C-A2FD8BDC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Analyser les données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169A3DE-76C4-710F-95A6-6F7D6DB01074}"/>
              </a:ext>
            </a:extLst>
          </p:cNvPr>
          <p:cNvSpPr txBox="1">
            <a:spLocks/>
          </p:cNvSpPr>
          <p:nvPr/>
        </p:nvSpPr>
        <p:spPr>
          <a:xfrm>
            <a:off x="985599" y="16110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900" b="1" dirty="0">
                <a:solidFill>
                  <a:srgbClr val="0070C0"/>
                </a:solidFill>
              </a:rPr>
              <a:t>La statistique ne permet pas tant de trouver les causes de l’absentéisme que de 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sz="1900" b="1" dirty="0">
                <a:solidFill>
                  <a:srgbClr val="0070C0"/>
                </a:solidFill>
              </a:rPr>
              <a:t>Segmenter les analyses (« il n’y a pas un mais des absentéismes »)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sz="1900" b="1" dirty="0">
                <a:solidFill>
                  <a:srgbClr val="0070C0"/>
                </a:solidFill>
              </a:rPr>
              <a:t>Dresser un constat factuel et précis de la situation et de son évolution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sz="1900" b="1" dirty="0">
                <a:solidFill>
                  <a:srgbClr val="0070C0"/>
                </a:solidFill>
              </a:rPr>
              <a:t>Contextualiser l’analyse de causes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sz="1900" b="1" dirty="0">
                <a:solidFill>
                  <a:srgbClr val="0070C0"/>
                </a:solidFill>
              </a:rPr>
              <a:t>Balayer les idées reçues qui fragilisent les projets de prévention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sz="1900" b="1" dirty="0">
                <a:solidFill>
                  <a:srgbClr val="0070C0"/>
                </a:solidFill>
              </a:rPr>
              <a:t>Faciliter le dialogue autour de l’analyse des origines</a:t>
            </a:r>
          </a:p>
          <a:p>
            <a:pPr>
              <a:lnSpc>
                <a:spcPct val="100000"/>
              </a:lnSpc>
            </a:pPr>
            <a:r>
              <a:rPr lang="fr-FR" sz="1900" b="1" dirty="0">
                <a:solidFill>
                  <a:srgbClr val="0070C0"/>
                </a:solidFill>
              </a:rPr>
              <a:t>La statistique est avant tout un levier d’engagement et un facilitateur du dialogue</a:t>
            </a:r>
          </a:p>
          <a:p>
            <a:pPr>
              <a:lnSpc>
                <a:spcPct val="100000"/>
              </a:lnSpc>
            </a:pPr>
            <a:r>
              <a:rPr lang="fr-FR" sz="1900" b="1" dirty="0">
                <a:solidFill>
                  <a:srgbClr val="0070C0"/>
                </a:solidFill>
              </a:rPr>
              <a:t>Mais il ne faut pas confondre le pilotage et l’analytique (le RSU ou le bilan social ne sont pas une cartographie absentéisme !).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fr-FR" b="1" dirty="0">
              <a:solidFill>
                <a:srgbClr val="0070C0"/>
              </a:solidFill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fr-FR" sz="2800" b="1" dirty="0">
              <a:solidFill>
                <a:srgbClr val="0070C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2800" b="1" dirty="0">
              <a:solidFill>
                <a:srgbClr val="0070C0"/>
              </a:solidFill>
            </a:endParaRPr>
          </a:p>
          <a:p>
            <a:pPr lvl="2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D352EC-2F5E-BBA3-9D83-C801E218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" y="5962414"/>
            <a:ext cx="760237" cy="664004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906B41F-547B-C4E7-CF29-1FFC3C90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BBB769-A749-C092-C55F-94664B80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Prévenir durablement l'absentéisme-ADHYS 23/01/2024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6654B4-64D5-E00B-06B4-E99A290B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C87E-7B8F-4C92-B1E5-880237DC2A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0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1593</Words>
  <Application>Microsoft Macintosh PowerPoint</Application>
  <PresentationFormat>Grand écran</PresentationFormat>
  <Paragraphs>266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Open Sans</vt:lpstr>
      <vt:lpstr>Open Sans SemiBold</vt:lpstr>
      <vt:lpstr>Proza Libre</vt:lpstr>
      <vt:lpstr>Proza Libre SemiBold</vt:lpstr>
      <vt:lpstr>Wingdings</vt:lpstr>
      <vt:lpstr>Wingdings 3</vt:lpstr>
      <vt:lpstr>Brin</vt:lpstr>
      <vt:lpstr>Prévenir durablement l’absentéisme</vt:lpstr>
      <vt:lpstr>Un mot sur l’appréhension de l’absentéisme : les deux modèles en opposition</vt:lpstr>
      <vt:lpstr>Prévenir durablement l’absentéisme</vt:lpstr>
      <vt:lpstr>Les coûts de l’absentéisme</vt:lpstr>
      <vt:lpstr>D’abord déconstruire les idées reçues</vt:lpstr>
      <vt:lpstr>Professionnaliser la valorisation des données (1/3)</vt:lpstr>
      <vt:lpstr>Professionnaliser la valorisation des données (2/3)</vt:lpstr>
      <vt:lpstr>L’importance de la segmentation (cas de la saisonnalité)</vt:lpstr>
      <vt:lpstr>Analyser les données </vt:lpstr>
      <vt:lpstr>Professionnaliser la valorisation des données (3/3)</vt:lpstr>
      <vt:lpstr>Rendre visible le travail réel : l’activité de travail</vt:lpstr>
      <vt:lpstr>Le modèle de l’activité de travail </vt:lpstr>
      <vt:lpstr>Analyser les situations de travail </vt:lpstr>
      <vt:lpstr>Impliquer tous les acteurs </vt:lpstr>
      <vt:lpstr>Engager les acteurs (1/2) </vt:lpstr>
      <vt:lpstr>Engager les acteurs (2/2)</vt:lpstr>
      <vt:lpstr>Valoriser la relation entre travail et santé</vt:lpstr>
      <vt:lpstr>Anticiper, accompagner, développer, nourrir…</vt:lpstr>
      <vt:lpstr>La programmation pour une prévention durable de l’absentéisme</vt:lpstr>
      <vt:lpstr>En conclusion : les trois leviers pour prévenir durablement l’absentéisme</vt:lpstr>
      <vt:lpstr>Ressources</vt:lpstr>
      <vt:lpstr>Session questions / réponses</vt:lpstr>
      <vt:lpstr>Merci de votre participation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ADHYS</dc:title>
  <dc:creator>Jack Bernon</dc:creator>
  <cp:lastModifiedBy>XX</cp:lastModifiedBy>
  <cp:revision>29</cp:revision>
  <dcterms:created xsi:type="dcterms:W3CDTF">2024-01-09T14:57:32Z</dcterms:created>
  <dcterms:modified xsi:type="dcterms:W3CDTF">2024-01-23T19:26:41Z</dcterms:modified>
</cp:coreProperties>
</file>